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6"/>
  </p:notesMasterIdLst>
  <p:sldIdLst>
    <p:sldId id="256" r:id="rId2"/>
    <p:sldId id="372" r:id="rId3"/>
    <p:sldId id="257" r:id="rId4"/>
    <p:sldId id="370" r:id="rId5"/>
    <p:sldId id="373" r:id="rId6"/>
    <p:sldId id="376" r:id="rId7"/>
    <p:sldId id="375" r:id="rId8"/>
    <p:sldId id="382" r:id="rId9"/>
    <p:sldId id="381" r:id="rId10"/>
    <p:sldId id="384" r:id="rId11"/>
    <p:sldId id="377" r:id="rId12"/>
    <p:sldId id="378" r:id="rId13"/>
    <p:sldId id="383" r:id="rId14"/>
    <p:sldId id="3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59" autoAdjust="0"/>
    <p:restoredTop sz="94641" autoAdjust="0"/>
  </p:normalViewPr>
  <p:slideViewPr>
    <p:cSldViewPr snapToGrid="0">
      <p:cViewPr>
        <p:scale>
          <a:sx n="100" d="100"/>
          <a:sy n="100" d="100"/>
        </p:scale>
        <p:origin x="53" y="-8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9E05D0-A421-4EF3-8512-AD1148C82550}" type="datetimeFigureOut">
              <a:rPr lang="en-IN" smtClean="0"/>
              <a:t>28-04-2025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1C5D9F-5FDD-4E04-AD07-37773298FBF3}"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AutoShape 7"/>
          <p:cNvSpPr>
            <a:spLocks noChangeArrowheads="1"/>
          </p:cNvSpPr>
          <p:nvPr/>
        </p:nvSpPr>
        <p:spPr bwMode="auto">
          <a:xfrm>
            <a:off x="914400" y="2393950"/>
            <a:ext cx="10363200" cy="109538"/>
          </a:xfrm>
          <a:custGeom>
            <a:avLst/>
            <a:gdLst>
              <a:gd name="T0" fmla="*/ 0 w 1000"/>
              <a:gd name="T1" fmla="*/ 0 h 1000"/>
              <a:gd name="T2" fmla="*/ 2147483646 w 1000"/>
              <a:gd name="T3" fmla="*/ 0 h 1000"/>
              <a:gd name="T4" fmla="*/ 2147483646 w 1000"/>
              <a:gd name="T5" fmla="*/ 2147483646 h 1000"/>
              <a:gd name="T6" fmla="*/ 0 w 1000"/>
              <a:gd name="T7" fmla="*/ 2147483646 h 1000"/>
              <a:gd name="T8" fmla="*/ 0 w 1000"/>
              <a:gd name="T9" fmla="*/ 0 h 1000"/>
              <a:gd name="T10" fmla="*/ 2147483646 w 1000"/>
              <a:gd name="T11" fmla="*/ 0 h 10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00" h="1000" stroke="0">
                <a:moveTo>
                  <a:pt x="0" y="0"/>
                </a:moveTo>
                <a:lnTo>
                  <a:pt x="618" y="0"/>
                </a:lnTo>
                <a:lnTo>
                  <a:pt x="618" y="1000"/>
                </a:lnTo>
                <a:lnTo>
                  <a:pt x="0" y="1000"/>
                </a:lnTo>
                <a:lnTo>
                  <a:pt x="0" y="0"/>
                </a:lnTo>
                <a:close/>
              </a:path>
              <a:path w="1000" h="1000">
                <a:moveTo>
                  <a:pt x="0" y="0"/>
                </a:moveTo>
                <a:lnTo>
                  <a:pt x="1000" y="0"/>
                </a:lnTo>
              </a:path>
            </a:pathLst>
          </a:custGeom>
          <a:solidFill>
            <a:schemeClr val="accent2"/>
          </a:solidFill>
          <a:ln w="9525">
            <a:solidFill>
              <a:schemeClr val="accent2"/>
            </a:solidFill>
            <a:round/>
          </a:ln>
        </p:spPr>
        <p:txBody>
          <a:bodyPr/>
          <a:lstStyle/>
          <a:p>
            <a:endParaRPr lang="en-IN" sz="1800"/>
          </a:p>
        </p:txBody>
      </p:sp>
      <p:sp>
        <p:nvSpPr>
          <p:cNvPr id="5122" name="Rectangle 2"/>
          <p:cNvSpPr>
            <a:spLocks noGrp="1" noChangeArrowheads="1"/>
          </p:cNvSpPr>
          <p:nvPr>
            <p:ph type="ctrTitle"/>
          </p:nvPr>
        </p:nvSpPr>
        <p:spPr>
          <a:xfrm>
            <a:off x="914400" y="990600"/>
            <a:ext cx="10363200"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30400" y="3429000"/>
            <a:ext cx="9347200" cy="1600200"/>
          </a:xfrm>
        </p:spPr>
        <p:txBody>
          <a:bodyPr/>
          <a:lstStyle>
            <a:lvl1pPr marL="0" indent="0">
              <a:buFont typeface="Wingdings" panose="05000000000000000000" pitchFamily="2" charset="2"/>
              <a:buNone/>
              <a:defRPr sz="2800"/>
            </a:lvl1pPr>
          </a:lstStyle>
          <a:p>
            <a:r>
              <a:rPr lang="en-US"/>
              <a:t>Click to edit Master subtitle style</a:t>
            </a:r>
          </a:p>
        </p:txBody>
      </p:sp>
      <p:sp>
        <p:nvSpPr>
          <p:cNvPr id="3" name="Date Placeholder 2"/>
          <p:cNvSpPr>
            <a:spLocks noGrp="1" noChangeArrowheads="1"/>
          </p:cNvSpPr>
          <p:nvPr>
            <p:ph type="dt" sz="half" idx="10"/>
          </p:nvPr>
        </p:nvSpPr>
        <p:spPr>
          <a:xfrm>
            <a:off x="914400" y="6248400"/>
            <a:ext cx="2540000" cy="457200"/>
          </a:xfrm>
        </p:spPr>
        <p:txBody>
          <a:bodyPr/>
          <a:lstStyle>
            <a:lvl1pPr>
              <a:defRPr/>
            </a:lvl1pPr>
          </a:lstStyle>
          <a:p>
            <a:pPr>
              <a:defRPr/>
            </a:pPr>
            <a:r>
              <a:rPr lang="en-US"/>
              <a:t>IOT Mini-Project</a:t>
            </a:r>
          </a:p>
        </p:txBody>
      </p:sp>
      <p:sp>
        <p:nvSpPr>
          <p:cNvPr id="4" name="Footer Placeholder 3"/>
          <p:cNvSpPr>
            <a:spLocks noGrp="1" noChangeArrowheads="1"/>
          </p:cNvSpPr>
          <p:nvPr>
            <p:ph type="ftr" sz="quarter" idx="11"/>
          </p:nvPr>
        </p:nvSpPr>
        <p:spPr>
          <a:xfrm>
            <a:off x="4165600" y="6248400"/>
            <a:ext cx="3860800" cy="457200"/>
          </a:xfrm>
        </p:spPr>
        <p:txBody>
          <a:bodyPr/>
          <a:lstStyle>
            <a:lvl1pPr>
              <a:defRPr/>
            </a:lvl1pPr>
          </a:lstStyle>
          <a:p>
            <a:pPr>
              <a:defRPr/>
            </a:pPr>
            <a:r>
              <a:rPr lang="en-US"/>
              <a:t>Department of Computer Science and Engineering</a:t>
            </a:r>
          </a:p>
        </p:txBody>
      </p:sp>
      <p:sp>
        <p:nvSpPr>
          <p:cNvPr id="5" name="Slide Number Placeholder 4"/>
          <p:cNvSpPr>
            <a:spLocks noGrp="1" noChangeArrowheads="1"/>
          </p:cNvSpPr>
          <p:nvPr>
            <p:ph type="sldNum" sz="quarter" idx="12"/>
          </p:nvPr>
        </p:nvSpPr>
        <p:spPr>
          <a:xfrm>
            <a:off x="8737600" y="6248400"/>
            <a:ext cx="2540000" cy="457200"/>
          </a:xfrm>
        </p:spPr>
        <p:txBody>
          <a:bodyPr/>
          <a:lstStyle>
            <a:lvl1pPr>
              <a:defRPr smtClean="0"/>
            </a:lvl1pPr>
          </a:lstStyle>
          <a:p>
            <a:pPr>
              <a:defRPr/>
            </a:pPr>
            <a:fld id="{D8F95DA7-9E0E-467D-A139-0471DC1777CB}" type="slidenum">
              <a:rPr lang="en-US" altLang="en-US"/>
              <a:t>‹#›</a:t>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5"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6" name="Rectangle 8"/>
          <p:cNvSpPr>
            <a:spLocks noGrp="1" noChangeArrowheads="1"/>
          </p:cNvSpPr>
          <p:nvPr>
            <p:ph type="sldNum" sz="quarter" idx="12"/>
          </p:nvPr>
        </p:nvSpPr>
        <p:spPr/>
        <p:txBody>
          <a:bodyPr/>
          <a:lstStyle>
            <a:lvl1pPr>
              <a:defRPr/>
            </a:lvl1pPr>
          </a:lstStyle>
          <a:p>
            <a:pPr>
              <a:defRPr/>
            </a:pPr>
            <a:fld id="{5367E6EB-B6CA-430B-8761-75C737CF7AF1}" type="slidenum">
              <a:rPr lang="en-US" altLang="en-US"/>
              <a:t>‹#›</a:t>
            </a:fld>
            <a:endParaRPr lang="en-US"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65118" y="304800"/>
            <a:ext cx="2669116"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55651" y="304800"/>
            <a:ext cx="7806267"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5"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6" name="Rectangle 8"/>
          <p:cNvSpPr>
            <a:spLocks noGrp="1" noChangeArrowheads="1"/>
          </p:cNvSpPr>
          <p:nvPr>
            <p:ph type="sldNum" sz="quarter" idx="12"/>
          </p:nvPr>
        </p:nvSpPr>
        <p:spPr/>
        <p:txBody>
          <a:bodyPr/>
          <a:lstStyle>
            <a:lvl1pPr>
              <a:defRPr/>
            </a:lvl1pPr>
          </a:lstStyle>
          <a:p>
            <a:pPr>
              <a:defRPr/>
            </a:pPr>
            <a:fld id="{3031276A-AAE7-4DAF-B5DC-CD9EE96B703D}" type="slidenum">
              <a:rPr lang="en-US" altLang="en-US"/>
              <a:t>‹#›</a:t>
            </a:fld>
            <a:endParaRPr lang="en-US"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5"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6" name="Rectangle 8"/>
          <p:cNvSpPr>
            <a:spLocks noGrp="1" noChangeArrowheads="1"/>
          </p:cNvSpPr>
          <p:nvPr>
            <p:ph type="sldNum" sz="quarter" idx="12"/>
          </p:nvPr>
        </p:nvSpPr>
        <p:spPr/>
        <p:txBody>
          <a:bodyPr/>
          <a:lstStyle>
            <a:lvl1pPr>
              <a:defRPr/>
            </a:lvl1pPr>
          </a:lstStyle>
          <a:p>
            <a:pPr>
              <a:defRPr/>
            </a:pPr>
            <a:fld id="{BDC2143B-610F-499C-A392-DFFBE135A7B2}" type="slidenum">
              <a:rPr lang="en-US" altLang="en-US"/>
              <a:t>‹#›</a:t>
            </a:fld>
            <a:endParaRPr lang="en-US"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5"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6" name="Rectangle 8"/>
          <p:cNvSpPr>
            <a:spLocks noGrp="1" noChangeArrowheads="1"/>
          </p:cNvSpPr>
          <p:nvPr>
            <p:ph type="sldNum" sz="quarter" idx="12"/>
          </p:nvPr>
        </p:nvSpPr>
        <p:spPr/>
        <p:txBody>
          <a:bodyPr/>
          <a:lstStyle>
            <a:lvl1pPr>
              <a:defRPr/>
            </a:lvl1pPr>
          </a:lstStyle>
          <a:p>
            <a:pPr>
              <a:defRPr/>
            </a:pPr>
            <a:fld id="{575C213C-AC18-4D5A-BA73-4550FF50B842}" type="slidenum">
              <a:rPr lang="en-US" altLang="en-US"/>
              <a:t>‹#›</a:t>
            </a:fld>
            <a:endParaRPr lang="en-US"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55651" y="1752600"/>
            <a:ext cx="52324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1251" y="1752600"/>
            <a:ext cx="52324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6"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7" name="Rectangle 8"/>
          <p:cNvSpPr>
            <a:spLocks noGrp="1" noChangeArrowheads="1"/>
          </p:cNvSpPr>
          <p:nvPr>
            <p:ph type="sldNum" sz="quarter" idx="12"/>
          </p:nvPr>
        </p:nvSpPr>
        <p:spPr/>
        <p:txBody>
          <a:bodyPr/>
          <a:lstStyle>
            <a:lvl1pPr>
              <a:defRPr/>
            </a:lvl1pPr>
          </a:lstStyle>
          <a:p>
            <a:pPr>
              <a:defRPr/>
            </a:pPr>
            <a:fld id="{7A8ED4EA-E359-45F1-B86A-A40772B25C23}" type="slidenum">
              <a:rPr lang="en-US" altLang="en-US"/>
              <a:t>‹#›</a:t>
            </a:fld>
            <a:endParaRPr lang="en-US"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8"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9" name="Rectangle 8"/>
          <p:cNvSpPr>
            <a:spLocks noGrp="1" noChangeArrowheads="1"/>
          </p:cNvSpPr>
          <p:nvPr>
            <p:ph type="sldNum" sz="quarter" idx="12"/>
          </p:nvPr>
        </p:nvSpPr>
        <p:spPr/>
        <p:txBody>
          <a:bodyPr/>
          <a:lstStyle>
            <a:lvl1pPr>
              <a:defRPr/>
            </a:lvl1pPr>
          </a:lstStyle>
          <a:p>
            <a:pPr>
              <a:defRPr/>
            </a:pPr>
            <a:fld id="{E637AD66-1F60-49BE-A2E9-D91D10CB91F3}" type="slidenum">
              <a:rPr lang="en-US" altLang="en-US"/>
              <a:t>‹#›</a:t>
            </a:fld>
            <a:endParaRPr lang="en-US"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4"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5" name="Rectangle 8"/>
          <p:cNvSpPr>
            <a:spLocks noGrp="1" noChangeArrowheads="1"/>
          </p:cNvSpPr>
          <p:nvPr>
            <p:ph type="sldNum" sz="quarter" idx="12"/>
          </p:nvPr>
        </p:nvSpPr>
        <p:spPr/>
        <p:txBody>
          <a:bodyPr/>
          <a:lstStyle>
            <a:lvl1pPr>
              <a:defRPr/>
            </a:lvl1pPr>
          </a:lstStyle>
          <a:p>
            <a:pPr>
              <a:defRPr/>
            </a:pPr>
            <a:fld id="{F583B680-F650-469F-A231-392F163461F6}" type="slidenum">
              <a:rPr lang="en-US" altLang="en-US"/>
              <a:t>‹#›</a:t>
            </a:fld>
            <a:endParaRPr lang="en-US"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3"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4" name="Rectangle 8"/>
          <p:cNvSpPr>
            <a:spLocks noGrp="1" noChangeArrowheads="1"/>
          </p:cNvSpPr>
          <p:nvPr>
            <p:ph type="sldNum" sz="quarter" idx="12"/>
          </p:nvPr>
        </p:nvSpPr>
        <p:spPr/>
        <p:txBody>
          <a:bodyPr/>
          <a:lstStyle>
            <a:lvl1pPr>
              <a:defRPr/>
            </a:lvl1pPr>
          </a:lstStyle>
          <a:p>
            <a:pPr>
              <a:defRPr/>
            </a:pPr>
            <a:fld id="{DD537315-F462-4C74-88B4-A900525A3FAA}" type="slidenum">
              <a:rPr lang="en-US" altLang="en-US"/>
              <a:t>‹#›</a:t>
            </a:fld>
            <a:endParaRPr lang="en-US"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6"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7" name="Rectangle 8"/>
          <p:cNvSpPr>
            <a:spLocks noGrp="1" noChangeArrowheads="1"/>
          </p:cNvSpPr>
          <p:nvPr>
            <p:ph type="sldNum" sz="quarter" idx="12"/>
          </p:nvPr>
        </p:nvSpPr>
        <p:spPr/>
        <p:txBody>
          <a:bodyPr/>
          <a:lstStyle>
            <a:lvl1pPr>
              <a:defRPr/>
            </a:lvl1pPr>
          </a:lstStyle>
          <a:p>
            <a:pPr>
              <a:defRPr/>
            </a:pPr>
            <a:fld id="{379B2829-DA13-4801-8FBD-6D5729CB9593}" type="slidenum">
              <a:rPr lang="en-US" altLang="en-US"/>
              <a:t>‹#›</a:t>
            </a:fld>
            <a:endParaRPr lang="en-US"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6"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7" name="Rectangle 8"/>
          <p:cNvSpPr>
            <a:spLocks noGrp="1" noChangeArrowheads="1"/>
          </p:cNvSpPr>
          <p:nvPr>
            <p:ph type="sldNum" sz="quarter" idx="12"/>
          </p:nvPr>
        </p:nvSpPr>
        <p:spPr/>
        <p:txBody>
          <a:bodyPr/>
          <a:lstStyle>
            <a:lvl1pPr>
              <a:defRPr/>
            </a:lvl1pPr>
          </a:lstStyle>
          <a:p>
            <a:pPr>
              <a:defRPr/>
            </a:pPr>
            <a:fld id="{B5B0EEF8-84AE-4BCB-9844-5B22523396C9}" type="slidenum">
              <a:rPr lang="en-US" altLang="en-US"/>
              <a:t>‹#›</a:t>
            </a:fld>
            <a:endParaRPr lang="en-US"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tile tx="0" ty="0" sx="100000" sy="100000" flip="none" algn="tl"/>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66233" y="304801"/>
            <a:ext cx="10668000" cy="121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p>
            <a:pPr lvl="0"/>
            <a:r>
              <a:rPr lang="en-US" altLang="en-US"/>
              <a:t>Click to edit Master title style</a:t>
            </a:r>
          </a:p>
        </p:txBody>
      </p:sp>
      <p:sp>
        <p:nvSpPr>
          <p:cNvPr id="1027" name="Rectangle 3"/>
          <p:cNvSpPr>
            <a:spLocks noGrp="1" noChangeArrowheads="1"/>
          </p:cNvSpPr>
          <p:nvPr>
            <p:ph type="body" idx="1"/>
          </p:nvPr>
        </p:nvSpPr>
        <p:spPr bwMode="auto">
          <a:xfrm>
            <a:off x="755651" y="1752600"/>
            <a:ext cx="10668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AutoShape 4"/>
          <p:cNvSpPr>
            <a:spLocks noChangeArrowheads="1"/>
          </p:cNvSpPr>
          <p:nvPr/>
        </p:nvSpPr>
        <p:spPr bwMode="auto">
          <a:xfrm>
            <a:off x="812800" y="1566864"/>
            <a:ext cx="10610851" cy="109537"/>
          </a:xfrm>
          <a:custGeom>
            <a:avLst/>
            <a:gdLst>
              <a:gd name="T0" fmla="*/ 0 w 1000"/>
              <a:gd name="T1" fmla="*/ 0 h 1000"/>
              <a:gd name="T2" fmla="*/ 2147483646 w 1000"/>
              <a:gd name="T3" fmla="*/ 0 h 1000"/>
              <a:gd name="T4" fmla="*/ 2147483646 w 1000"/>
              <a:gd name="T5" fmla="*/ 2147483646 h 1000"/>
              <a:gd name="T6" fmla="*/ 0 w 1000"/>
              <a:gd name="T7" fmla="*/ 2147483646 h 1000"/>
              <a:gd name="T8" fmla="*/ 0 w 1000"/>
              <a:gd name="T9" fmla="*/ 0 h 1000"/>
              <a:gd name="T10" fmla="*/ 2147483646 w 1000"/>
              <a:gd name="T11" fmla="*/ 0 h 10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00" h="1000" stroke="0">
                <a:moveTo>
                  <a:pt x="0" y="0"/>
                </a:moveTo>
                <a:lnTo>
                  <a:pt x="585" y="0"/>
                </a:lnTo>
                <a:lnTo>
                  <a:pt x="585" y="1000"/>
                </a:lnTo>
                <a:lnTo>
                  <a:pt x="0" y="1000"/>
                </a:lnTo>
                <a:lnTo>
                  <a:pt x="0" y="0"/>
                </a:lnTo>
                <a:close/>
              </a:path>
              <a:path w="1000" h="1000">
                <a:moveTo>
                  <a:pt x="0" y="0"/>
                </a:moveTo>
                <a:lnTo>
                  <a:pt x="1000" y="0"/>
                </a:lnTo>
              </a:path>
            </a:pathLst>
          </a:custGeom>
          <a:solidFill>
            <a:schemeClr val="accent2"/>
          </a:solidFill>
          <a:ln w="9525">
            <a:solidFill>
              <a:schemeClr val="accent2"/>
            </a:solidFill>
            <a:round/>
          </a:ln>
        </p:spPr>
        <p:txBody>
          <a:bodyPr/>
          <a:lstStyle/>
          <a:p>
            <a:endParaRPr lang="en-IN" sz="1800"/>
          </a:p>
        </p:txBody>
      </p:sp>
      <p:sp>
        <p:nvSpPr>
          <p:cNvPr id="1029" name="Line 5"/>
          <p:cNvSpPr>
            <a:spLocks noChangeShapeType="1"/>
          </p:cNvSpPr>
          <p:nvPr/>
        </p:nvSpPr>
        <p:spPr bwMode="auto">
          <a:xfrm flipV="1">
            <a:off x="812800" y="6172200"/>
            <a:ext cx="10566400" cy="0"/>
          </a:xfrm>
          <a:prstGeom prst="line">
            <a:avLst/>
          </a:prstGeom>
          <a:noFill/>
          <a:ln w="3175">
            <a:solidFill>
              <a:schemeClr val="accent2"/>
            </a:solidFill>
            <a:round/>
          </a:ln>
          <a:extLst>
            <a:ext uri="{909E8E84-426E-40DD-AFC4-6F175D3DCCD1}">
              <a14:hiddenFill xmlns:a14="http://schemas.microsoft.com/office/drawing/2010/main">
                <a:noFill/>
              </a14:hiddenFill>
            </a:ext>
          </a:extLst>
        </p:spPr>
        <p:txBody>
          <a:bodyPr/>
          <a:lstStyle/>
          <a:p>
            <a:endParaRPr lang="en-IN" sz="1800"/>
          </a:p>
        </p:txBody>
      </p:sp>
      <p:sp>
        <p:nvSpPr>
          <p:cNvPr id="4102" name="Rectangle 6"/>
          <p:cNvSpPr>
            <a:spLocks noGrp="1" noChangeArrowheads="1"/>
          </p:cNvSpPr>
          <p:nvPr>
            <p:ph type="dt" sz="half" idx="2"/>
          </p:nvPr>
        </p:nvSpPr>
        <p:spPr bwMode="auto">
          <a:xfrm>
            <a:off x="812800" y="6245225"/>
            <a:ext cx="2641600" cy="476250"/>
          </a:xfrm>
          <a:prstGeom prst="rect">
            <a:avLst/>
          </a:prstGeom>
          <a:noFill/>
          <a:ln w="9525">
            <a:noFill/>
            <a:miter lim="800000"/>
          </a:ln>
          <a:effectLst/>
        </p:spPr>
        <p:txBody>
          <a:bodyPr vert="horz" wrap="square" lIns="91440" tIns="45720" rIns="91440" bIns="45720" numCol="1" anchor="t" anchorCtr="0" compatLnSpc="1"/>
          <a:lstStyle>
            <a:lvl1pPr eaLnBrk="1" hangingPunct="1">
              <a:defRPr sz="1200">
                <a:cs typeface="+mn-cs"/>
              </a:defRPr>
            </a:lvl1pPr>
          </a:lstStyle>
          <a:p>
            <a:pPr>
              <a:defRPr/>
            </a:pPr>
            <a:r>
              <a:rPr lang="en-US"/>
              <a:t>IOT Mini-Project</a:t>
            </a:r>
          </a:p>
        </p:txBody>
      </p:sp>
      <p:sp>
        <p:nvSpPr>
          <p:cNvPr id="4103" name="Rectangle 7"/>
          <p:cNvSpPr>
            <a:spLocks noGrp="1" noChangeArrowheads="1"/>
          </p:cNvSpPr>
          <p:nvPr>
            <p:ph type="ftr" sz="quarter" idx="3"/>
          </p:nvPr>
        </p:nvSpPr>
        <p:spPr bwMode="auto">
          <a:xfrm>
            <a:off x="4165600" y="6245225"/>
            <a:ext cx="3860800" cy="476250"/>
          </a:xfrm>
          <a:prstGeom prst="rect">
            <a:avLst/>
          </a:prstGeom>
          <a:noFill/>
          <a:ln w="9525">
            <a:noFill/>
            <a:miter lim="800000"/>
          </a:ln>
          <a:effectLst/>
        </p:spPr>
        <p:txBody>
          <a:bodyPr vert="horz" wrap="square" lIns="91440" tIns="45720" rIns="91440" bIns="45720" numCol="1" anchor="t" anchorCtr="0" compatLnSpc="1"/>
          <a:lstStyle>
            <a:lvl1pPr algn="ctr" eaLnBrk="1" hangingPunct="1">
              <a:defRPr sz="1200">
                <a:cs typeface="+mn-cs"/>
              </a:defRPr>
            </a:lvl1pPr>
          </a:lstStyle>
          <a:p>
            <a:pPr>
              <a:defRPr/>
            </a:pPr>
            <a:r>
              <a:rPr lang="en-US"/>
              <a:t>Department of Computer Science and Engineering</a:t>
            </a:r>
          </a:p>
        </p:txBody>
      </p:sp>
      <p:sp>
        <p:nvSpPr>
          <p:cNvPr id="4104" name="Rectangle 8"/>
          <p:cNvSpPr>
            <a:spLocks noGrp="1" noChangeArrowheads="1"/>
          </p:cNvSpPr>
          <p:nvPr>
            <p:ph type="sldNum" sz="quarter" idx="4"/>
          </p:nvPr>
        </p:nvSpPr>
        <p:spPr bwMode="auto">
          <a:xfrm>
            <a:off x="8737600" y="6245225"/>
            <a:ext cx="2641600" cy="47625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200" smtClean="0"/>
            </a:lvl1pPr>
          </a:lstStyle>
          <a:p>
            <a:pPr>
              <a:defRPr/>
            </a:pPr>
            <a:fld id="{756AFA5A-A15D-402B-9810-66A481E98194}" type="slidenum">
              <a:rPr lang="en-US" altLang="en-US"/>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p:txStyles>
    <p:title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Verdana" panose="020B0604030504040204" pitchFamily="34" charset="0"/>
        </a:defRPr>
      </a:lvl2pPr>
      <a:lvl3pPr algn="l" rtl="0" eaLnBrk="0" fontAlgn="base" hangingPunct="0">
        <a:spcBef>
          <a:spcPct val="0"/>
        </a:spcBef>
        <a:spcAft>
          <a:spcPct val="0"/>
        </a:spcAft>
        <a:defRPr sz="3800">
          <a:solidFill>
            <a:schemeClr val="tx2"/>
          </a:solidFill>
          <a:latin typeface="Verdana" panose="020B0604030504040204" pitchFamily="34" charset="0"/>
        </a:defRPr>
      </a:lvl3pPr>
      <a:lvl4pPr algn="l" rtl="0" eaLnBrk="0" fontAlgn="base" hangingPunct="0">
        <a:spcBef>
          <a:spcPct val="0"/>
        </a:spcBef>
        <a:spcAft>
          <a:spcPct val="0"/>
        </a:spcAft>
        <a:defRPr sz="3800">
          <a:solidFill>
            <a:schemeClr val="tx2"/>
          </a:solidFill>
          <a:latin typeface="Verdana" panose="020B0604030504040204" pitchFamily="34" charset="0"/>
        </a:defRPr>
      </a:lvl4pPr>
      <a:lvl5pPr algn="l" rtl="0" eaLnBrk="0" fontAlgn="base" hangingPunct="0">
        <a:spcBef>
          <a:spcPct val="0"/>
        </a:spcBef>
        <a:spcAft>
          <a:spcPct val="0"/>
        </a:spcAft>
        <a:defRPr sz="3800">
          <a:solidFill>
            <a:schemeClr val="tx2"/>
          </a:solidFill>
          <a:latin typeface="Verdana" panose="020B0604030504040204" pitchFamily="34" charset="0"/>
        </a:defRPr>
      </a:lvl5pPr>
      <a:lvl6pPr marL="457200" algn="l" rtl="0" fontAlgn="base">
        <a:spcBef>
          <a:spcPct val="0"/>
        </a:spcBef>
        <a:spcAft>
          <a:spcPct val="0"/>
        </a:spcAft>
        <a:defRPr sz="3800">
          <a:solidFill>
            <a:schemeClr val="tx2"/>
          </a:solidFill>
          <a:latin typeface="Verdana" panose="020B0604030504040204" pitchFamily="34" charset="0"/>
        </a:defRPr>
      </a:lvl6pPr>
      <a:lvl7pPr marL="914400" algn="l" rtl="0" fontAlgn="base">
        <a:spcBef>
          <a:spcPct val="0"/>
        </a:spcBef>
        <a:spcAft>
          <a:spcPct val="0"/>
        </a:spcAft>
        <a:defRPr sz="3800">
          <a:solidFill>
            <a:schemeClr val="tx2"/>
          </a:solidFill>
          <a:latin typeface="Verdana" panose="020B0604030504040204" pitchFamily="34" charset="0"/>
        </a:defRPr>
      </a:lvl7pPr>
      <a:lvl8pPr marL="1371600" algn="l" rtl="0" fontAlgn="base">
        <a:spcBef>
          <a:spcPct val="0"/>
        </a:spcBef>
        <a:spcAft>
          <a:spcPct val="0"/>
        </a:spcAft>
        <a:defRPr sz="3800">
          <a:solidFill>
            <a:schemeClr val="tx2"/>
          </a:solidFill>
          <a:latin typeface="Verdana" panose="020B0604030504040204" pitchFamily="34" charset="0"/>
        </a:defRPr>
      </a:lvl8pPr>
      <a:lvl9pPr marL="1828800" algn="l" rtl="0" fontAlgn="base">
        <a:spcBef>
          <a:spcPct val="0"/>
        </a:spcBef>
        <a:spcAft>
          <a:spcPct val="0"/>
        </a:spcAft>
        <a:defRPr sz="3800">
          <a:solidFill>
            <a:schemeClr val="tx2"/>
          </a:solidFill>
          <a:latin typeface="Verdana" panose="020B0604030504040204" pitchFamily="34" charset="0"/>
        </a:defRPr>
      </a:lvl9pPr>
    </p:titleStyle>
    <p:body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sz="3000">
          <a:solidFill>
            <a:schemeClr val="tx1"/>
          </a:solidFill>
          <a:latin typeface="+mn-lt"/>
          <a:ea typeface="+mn-ea"/>
          <a:cs typeface="+mn-cs"/>
        </a:defRPr>
      </a:lvl1pPr>
      <a:lvl2pPr marL="908050" indent="-436880" algn="l" rtl="0" eaLnBrk="0" fontAlgn="base" hangingPunct="0">
        <a:spcBef>
          <a:spcPct val="20000"/>
        </a:spcBef>
        <a:spcAft>
          <a:spcPct val="0"/>
        </a:spcAft>
        <a:buClr>
          <a:schemeClr val="accent2"/>
        </a:buClr>
        <a:buFont typeface="Wingdings" panose="05000000000000000000" pitchFamily="2" charset="2"/>
        <a:buChar char="n"/>
        <a:defRPr sz="2600">
          <a:solidFill>
            <a:schemeClr val="tx1"/>
          </a:solidFill>
          <a:latin typeface="+mn-lt"/>
        </a:defRPr>
      </a:lvl2pPr>
      <a:lvl3pPr marL="1304925" indent="-395605" algn="l" rtl="0" eaLnBrk="0" fontAlgn="base" hangingPunct="0">
        <a:spcBef>
          <a:spcPct val="20000"/>
        </a:spcBef>
        <a:spcAft>
          <a:spcPct val="0"/>
        </a:spcAft>
        <a:buClr>
          <a:schemeClr val="accent2"/>
        </a:buClr>
        <a:buFont typeface="Wingdings" panose="05000000000000000000" pitchFamily="2" charset="2"/>
        <a:buChar char="o"/>
        <a:defRPr sz="2300">
          <a:solidFill>
            <a:schemeClr val="tx1"/>
          </a:solidFill>
          <a:latin typeface="+mn-lt"/>
        </a:defRPr>
      </a:lvl3pPr>
      <a:lvl4pPr marL="1694180" indent="-387350" algn="l" rtl="0" eaLnBrk="0" fontAlgn="base" hangingPunct="0">
        <a:spcBef>
          <a:spcPct val="20000"/>
        </a:spcBef>
        <a:spcAft>
          <a:spcPct val="0"/>
        </a:spcAft>
        <a:buClr>
          <a:schemeClr val="accent2"/>
        </a:buClr>
        <a:buFont typeface="Wingdings" panose="05000000000000000000" pitchFamily="2" charset="2"/>
        <a:buChar char="n"/>
        <a:defRPr sz="2000">
          <a:solidFill>
            <a:schemeClr val="tx1"/>
          </a:solidFill>
          <a:latin typeface="+mn-lt"/>
        </a:defRPr>
      </a:lvl4pPr>
      <a:lvl5pPr marL="2094230" indent="-398780" algn="l" rtl="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mn-lt"/>
        </a:defRPr>
      </a:lvl5pPr>
      <a:lvl6pPr marL="2551430" indent="-398780" algn="l" rtl="0" fontAlgn="base">
        <a:spcBef>
          <a:spcPct val="25000"/>
        </a:spcBef>
        <a:spcAft>
          <a:spcPct val="0"/>
        </a:spcAft>
        <a:buClr>
          <a:schemeClr val="accent2"/>
        </a:buClr>
        <a:buFont typeface="Wingdings" panose="05000000000000000000" pitchFamily="2" charset="2"/>
        <a:buChar char="§"/>
        <a:defRPr sz="2000">
          <a:solidFill>
            <a:schemeClr val="tx1"/>
          </a:solidFill>
          <a:latin typeface="+mn-lt"/>
        </a:defRPr>
      </a:lvl6pPr>
      <a:lvl7pPr marL="3008630" indent="-398780" algn="l" rtl="0" fontAlgn="base">
        <a:spcBef>
          <a:spcPct val="25000"/>
        </a:spcBef>
        <a:spcAft>
          <a:spcPct val="0"/>
        </a:spcAft>
        <a:buClr>
          <a:schemeClr val="accent2"/>
        </a:buClr>
        <a:buFont typeface="Wingdings" panose="05000000000000000000" pitchFamily="2" charset="2"/>
        <a:buChar char="§"/>
        <a:defRPr sz="2000">
          <a:solidFill>
            <a:schemeClr val="tx1"/>
          </a:solidFill>
          <a:latin typeface="+mn-lt"/>
        </a:defRPr>
      </a:lvl7pPr>
      <a:lvl8pPr marL="3465830" indent="-398780" algn="l" rtl="0" fontAlgn="base">
        <a:spcBef>
          <a:spcPct val="25000"/>
        </a:spcBef>
        <a:spcAft>
          <a:spcPct val="0"/>
        </a:spcAft>
        <a:buClr>
          <a:schemeClr val="accent2"/>
        </a:buClr>
        <a:buFont typeface="Wingdings" panose="05000000000000000000" pitchFamily="2" charset="2"/>
        <a:buChar char="§"/>
        <a:defRPr sz="2000">
          <a:solidFill>
            <a:schemeClr val="tx1"/>
          </a:solidFill>
          <a:latin typeface="+mn-lt"/>
        </a:defRPr>
      </a:lvl8pPr>
      <a:lvl9pPr marL="3923030" indent="-398780" algn="l" rtl="0" fontAlgn="base">
        <a:spcBef>
          <a:spcPct val="25000"/>
        </a:spcBef>
        <a:spcAft>
          <a:spcPct val="0"/>
        </a:spcAft>
        <a:buClr>
          <a:schemeClr val="accent2"/>
        </a:buClr>
        <a:buFont typeface="Wingdings" panose="05000000000000000000"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tile tx="0" ty="0" sx="100000" sy="100000" flip="none" algn="tl"/>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4"/>
          <a:stretch>
            <a:fillRect/>
          </a:stretch>
        </p:blipFill>
        <p:spPr>
          <a:xfrm>
            <a:off x="80384" y="89477"/>
            <a:ext cx="2924175" cy="952500"/>
          </a:xfrm>
          <a:prstGeom prst="rect">
            <a:avLst/>
          </a:prstGeom>
        </p:spPr>
      </p:pic>
      <p:pic>
        <p:nvPicPr>
          <p:cNvPr id="7" name="Picture 6"/>
          <p:cNvPicPr>
            <a:picLocks noChangeAspect="1"/>
          </p:cNvPicPr>
          <p:nvPr/>
        </p:nvPicPr>
        <p:blipFill>
          <a:blip r:embed="rId5"/>
          <a:stretch>
            <a:fillRect/>
          </a:stretch>
        </p:blipFill>
        <p:spPr>
          <a:xfrm>
            <a:off x="11111491" y="64077"/>
            <a:ext cx="1000125" cy="1143000"/>
          </a:xfrm>
          <a:prstGeom prst="rect">
            <a:avLst/>
          </a:prstGeom>
        </p:spPr>
      </p:pic>
      <p:sp>
        <p:nvSpPr>
          <p:cNvPr id="9" name="Title 1"/>
          <p:cNvSpPr txBox="1"/>
          <p:nvPr/>
        </p:nvSpPr>
        <p:spPr>
          <a:xfrm>
            <a:off x="1455576" y="4417513"/>
            <a:ext cx="9849735" cy="387751"/>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R="60960" algn="ctr">
              <a:lnSpc>
                <a:spcPct val="115000"/>
              </a:lnSpc>
              <a:spcAft>
                <a:spcPts val="1400"/>
              </a:spcAft>
              <a:buNone/>
            </a:pPr>
            <a:r>
              <a:rPr lang="en-IN" sz="3600" b="1" dirty="0">
                <a:solidFill>
                  <a:srgbClr val="7030A0"/>
                </a:solidFill>
                <a:effectLst/>
                <a:latin typeface="Times New Roman" panose="02020603050405020304" pitchFamily="18" charset="0"/>
                <a:ea typeface="Times New Roman" panose="02020603050405020304" pitchFamily="18" charset="0"/>
              </a:rPr>
              <a:t>Smart Fluid Monitoring System Using IoT and Multi-Sensor Integration for Real-Time Analysis</a:t>
            </a:r>
            <a:endParaRPr lang="en-IN" sz="3600" dirty="0">
              <a:solidFill>
                <a:srgbClr val="7030A0"/>
              </a:solidFill>
              <a:effectLst/>
              <a:latin typeface="Arial" panose="020B0604020202020204" pitchFamily="34" charset="0"/>
              <a:ea typeface="Arial" panose="020B0604020202020204" pitchFamily="34" charset="0"/>
            </a:endParaRPr>
          </a:p>
          <a:p>
            <a:pPr>
              <a:buNone/>
            </a:pPr>
            <a:br>
              <a:rPr lang="en-IN" sz="4000" b="1" dirty="0">
                <a:effectLst/>
                <a:latin typeface="Times New Roman" panose="02020603050405020304" pitchFamily="18" charset="0"/>
                <a:ea typeface="Times New Roman" panose="02020603050405020304" pitchFamily="18" charset="0"/>
              </a:rPr>
            </a:br>
            <a:endParaRPr lang="en-IN" sz="4000" b="1" dirty="0">
              <a:solidFill>
                <a:srgbClr val="7030A0"/>
              </a:solidFill>
              <a:latin typeface="Verdana" panose="020B0604030504040204" pitchFamily="34" charset="0"/>
              <a:ea typeface="+mn-ea"/>
              <a:cs typeface="+mn-cs"/>
            </a:endParaRPr>
          </a:p>
        </p:txBody>
      </p:sp>
      <p:sp>
        <p:nvSpPr>
          <p:cNvPr id="11" name="TextBox 1"/>
          <p:cNvSpPr txBox="1">
            <a:spLocks noChangeArrowheads="1"/>
          </p:cNvSpPr>
          <p:nvPr/>
        </p:nvSpPr>
        <p:spPr bwMode="auto">
          <a:xfrm>
            <a:off x="6096001" y="5183902"/>
            <a:ext cx="589228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2"/>
              </a:buClr>
              <a:buFont typeface="Wingdings" panose="05000000000000000000" pitchFamily="2" charset="2"/>
              <a:buChar char="o"/>
              <a:defRPr sz="3000">
                <a:solidFill>
                  <a:schemeClr val="tx1"/>
                </a:solidFill>
                <a:latin typeface="Verdana" panose="020B0604030504040204" pitchFamily="34" charset="0"/>
              </a:defRPr>
            </a:lvl1pPr>
            <a:lvl2pPr marL="742950" indent="-285750">
              <a:spcBef>
                <a:spcPct val="20000"/>
              </a:spcBef>
              <a:buClr>
                <a:schemeClr val="accent2"/>
              </a:buClr>
              <a:buFont typeface="Wingdings" panose="05000000000000000000" pitchFamily="2" charset="2"/>
              <a:buChar char="n"/>
              <a:defRPr sz="2600">
                <a:solidFill>
                  <a:schemeClr val="tx1"/>
                </a:solidFill>
                <a:latin typeface="Verdana" panose="020B0604030504040204" pitchFamily="34" charset="0"/>
              </a:defRPr>
            </a:lvl2pPr>
            <a:lvl3pPr marL="1143000" indent="-228600">
              <a:spcBef>
                <a:spcPct val="20000"/>
              </a:spcBef>
              <a:buClr>
                <a:schemeClr val="accent2"/>
              </a:buClr>
              <a:buFont typeface="Wingdings" panose="05000000000000000000" pitchFamily="2" charset="2"/>
              <a:buChar char="o"/>
              <a:defRPr sz="2300">
                <a:solidFill>
                  <a:schemeClr val="tx1"/>
                </a:solidFill>
                <a:latin typeface="Verdana" panose="020B0604030504040204" pitchFamily="34" charset="0"/>
              </a:defRPr>
            </a:lvl3pPr>
            <a:lvl4pPr marL="1600200" indent="-228600">
              <a:spcBef>
                <a:spcPct val="20000"/>
              </a:spcBef>
              <a:buClr>
                <a:schemeClr val="accent2"/>
              </a:buClr>
              <a:buFont typeface="Wingdings" panose="05000000000000000000" pitchFamily="2" charset="2"/>
              <a:buChar char="n"/>
              <a:defRPr sz="2000">
                <a:solidFill>
                  <a:schemeClr val="tx1"/>
                </a:solidFill>
                <a:latin typeface="Verdana" panose="020B0604030504040204" pitchFamily="34" charset="0"/>
              </a:defRPr>
            </a:lvl4pPr>
            <a:lvl5pPr marL="2057400" indent="-228600">
              <a:spcBef>
                <a:spcPct val="25000"/>
              </a:spcBef>
              <a:buClr>
                <a:schemeClr val="accent2"/>
              </a:buClr>
              <a:buFont typeface="Wingdings" panose="05000000000000000000" pitchFamily="2" charset="2"/>
              <a:buChar char="§"/>
              <a:defRPr sz="2000">
                <a:solidFill>
                  <a:schemeClr val="tx1"/>
                </a:solidFill>
                <a:latin typeface="Verdana" panose="020B0604030504040204" pitchFamily="34" charset="0"/>
              </a:defRPr>
            </a:lvl5pPr>
            <a:lvl6pPr marL="25146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defRPr>
            </a:lvl6pPr>
            <a:lvl7pPr marL="29718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defRPr>
            </a:lvl7pPr>
            <a:lvl8pPr marL="34290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defRPr>
            </a:lvl8pPr>
            <a:lvl9pPr marL="38862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defRPr>
            </a:lvl9pPr>
          </a:lstStyle>
          <a:p>
            <a:pPr>
              <a:spcBef>
                <a:spcPct val="0"/>
              </a:spcBef>
              <a:buClrTx/>
              <a:buFontTx/>
              <a:buNone/>
            </a:pPr>
            <a:r>
              <a:rPr lang="en-IN" altLang="en-US" sz="2400" b="1" dirty="0">
                <a:solidFill>
                  <a:srgbClr val="FF0000"/>
                </a:solidFill>
              </a:rPr>
              <a:t>Bhuvaneshwari K -230701055 </a:t>
            </a:r>
          </a:p>
          <a:p>
            <a:pPr>
              <a:spcBef>
                <a:spcPct val="0"/>
              </a:spcBef>
              <a:buClrTx/>
              <a:buFontTx/>
              <a:buNone/>
            </a:pPr>
            <a:r>
              <a:rPr lang="en-IN" altLang="en-US" sz="2400" b="1" dirty="0">
                <a:solidFill>
                  <a:srgbClr val="FF0000"/>
                </a:solidFill>
              </a:rPr>
              <a:t>Deepa S-230701065</a:t>
            </a:r>
          </a:p>
        </p:txBody>
      </p:sp>
      <p:sp>
        <p:nvSpPr>
          <p:cNvPr id="15" name="Title 1"/>
          <p:cNvSpPr txBox="1"/>
          <p:nvPr/>
        </p:nvSpPr>
        <p:spPr>
          <a:xfrm>
            <a:off x="708891" y="1213137"/>
            <a:ext cx="10515600" cy="72245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2800" b="1" dirty="0">
                <a:solidFill>
                  <a:srgbClr val="00B050"/>
                </a:solidFill>
                <a:latin typeface="Verdana" panose="020B0604030504040204" pitchFamily="34" charset="0"/>
                <a:ea typeface="+mn-ea"/>
                <a:cs typeface="+mn-cs"/>
              </a:rPr>
              <a:t>Department of Computer Science and Engineering</a:t>
            </a:r>
          </a:p>
        </p:txBody>
      </p:sp>
      <p:sp>
        <p:nvSpPr>
          <p:cNvPr id="2" name="Title 1"/>
          <p:cNvSpPr txBox="1"/>
          <p:nvPr/>
        </p:nvSpPr>
        <p:spPr>
          <a:xfrm>
            <a:off x="457200" y="1718029"/>
            <a:ext cx="11531081" cy="72245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2800" b="1" dirty="0">
                <a:solidFill>
                  <a:srgbClr val="002060"/>
                </a:solidFill>
                <a:latin typeface="Verdana" panose="020B0604030504040204" pitchFamily="34" charset="0"/>
                <a:ea typeface="+mn-ea"/>
                <a:cs typeface="+mn-cs"/>
              </a:rPr>
              <a:t>IT23A31 –IOT</a:t>
            </a:r>
            <a:r>
              <a:rPr lang="en-US" sz="2800" b="1" dirty="0">
                <a:solidFill>
                  <a:srgbClr val="002060"/>
                </a:solidFill>
                <a:latin typeface="Verdana" panose="020B0604030504040204" pitchFamily="34" charset="0"/>
                <a:ea typeface="+mn-ea"/>
                <a:cs typeface="+mn-cs"/>
              </a:rPr>
              <a:t> </a:t>
            </a:r>
            <a:endParaRPr lang="en-US" altLang="en-IN" sz="2800" b="1" dirty="0">
              <a:solidFill>
                <a:srgbClr val="002060"/>
              </a:solidFill>
              <a:latin typeface="Verdana" panose="020B0604030504040204" pitchFamily="34" charset="0"/>
              <a:ea typeface="+mn-ea"/>
              <a:cs typeface="+mn-cs"/>
            </a:endParaRPr>
          </a:p>
        </p:txBody>
      </p:sp>
    </p:spTree>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067DA-E47D-92CD-47C9-9A17D07CF488}"/>
              </a:ext>
            </a:extLst>
          </p:cNvPr>
          <p:cNvSpPr>
            <a:spLocks noGrp="1"/>
          </p:cNvSpPr>
          <p:nvPr>
            <p:ph type="title"/>
          </p:nvPr>
        </p:nvSpPr>
        <p:spPr>
          <a:xfrm>
            <a:off x="762000" y="499771"/>
            <a:ext cx="10668000" cy="886019"/>
          </a:xfrm>
        </p:spPr>
        <p:txBody>
          <a:bodyPr/>
          <a:lstStyle/>
          <a:p>
            <a:r>
              <a:rPr lang="en-US" b="1" dirty="0">
                <a:solidFill>
                  <a:srgbClr val="FF0000"/>
                </a:solidFill>
              </a:rPr>
              <a:t>Working model</a:t>
            </a:r>
            <a:endParaRPr lang="en-IN" b="1" dirty="0">
              <a:solidFill>
                <a:srgbClr val="FF0000"/>
              </a:solidFill>
            </a:endParaRPr>
          </a:p>
        </p:txBody>
      </p:sp>
      <p:pic>
        <p:nvPicPr>
          <p:cNvPr id="5" name="WhatsApp Video 2025-04-27 at 4.13.51 PM">
            <a:hlinkClick r:id="" action="ppaction://media"/>
            <a:extLst>
              <a:ext uri="{FF2B5EF4-FFF2-40B4-BE49-F238E27FC236}">
                <a16:creationId xmlns:a16="http://schemas.microsoft.com/office/drawing/2014/main" id="{D7F091F0-F0DC-7DE1-F6F4-F2ABECD10FB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87905" y="1667845"/>
            <a:ext cx="8285389" cy="4069702"/>
          </a:xfrm>
        </p:spPr>
      </p:pic>
      <p:sp>
        <p:nvSpPr>
          <p:cNvPr id="4" name="Date Placeholder 3">
            <a:extLst>
              <a:ext uri="{FF2B5EF4-FFF2-40B4-BE49-F238E27FC236}">
                <a16:creationId xmlns:a16="http://schemas.microsoft.com/office/drawing/2014/main" id="{D5788818-2E3B-2F50-E168-2767D11CB6BA}"/>
              </a:ext>
            </a:extLst>
          </p:cNvPr>
          <p:cNvSpPr>
            <a:spLocks noGrp="1"/>
          </p:cNvSpPr>
          <p:nvPr>
            <p:ph type="dt" sz="half" idx="10"/>
          </p:nvPr>
        </p:nvSpPr>
        <p:spPr/>
        <p:txBody>
          <a:bodyPr/>
          <a:lstStyle/>
          <a:p>
            <a:pPr>
              <a:defRPr/>
            </a:pPr>
            <a:r>
              <a:rPr lang="en-US"/>
              <a:t>IOT Mini-Project</a:t>
            </a:r>
          </a:p>
        </p:txBody>
      </p:sp>
    </p:spTree>
    <p:extLst>
      <p:ext uri="{BB962C8B-B14F-4D97-AF65-F5344CB8AC3E}">
        <p14:creationId xmlns:p14="http://schemas.microsoft.com/office/powerpoint/2010/main" val="1165964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9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349" y="728313"/>
            <a:ext cx="10668000" cy="1216025"/>
          </a:xfrm>
        </p:spPr>
        <p:txBody>
          <a:bodyPr/>
          <a:lstStyle/>
          <a:p>
            <a:r>
              <a:rPr lang="en-US" altLang="en-US" sz="3200" b="1" dirty="0">
                <a:solidFill>
                  <a:srgbClr val="FF0000"/>
                </a:solidFill>
              </a:rPr>
              <a:t>Implementation of Fluid monitoring</a:t>
            </a:r>
            <a:br>
              <a:rPr lang="en-US" altLang="en-US" sz="3200" b="1" dirty="0">
                <a:solidFill>
                  <a:srgbClr val="FF0000"/>
                </a:solidFill>
              </a:rPr>
            </a:br>
            <a:endParaRPr lang="en-IN" sz="2800" dirty="0"/>
          </a:p>
        </p:txBody>
      </p:sp>
      <p:sp>
        <p:nvSpPr>
          <p:cNvPr id="4" name="Date Placeholder 3">
            <a:extLst>
              <a:ext uri="{FF2B5EF4-FFF2-40B4-BE49-F238E27FC236}">
                <a16:creationId xmlns:a16="http://schemas.microsoft.com/office/drawing/2014/main" id="{AC34E60E-BF3B-7B65-854B-9DDAE0D293B7}"/>
              </a:ext>
            </a:extLst>
          </p:cNvPr>
          <p:cNvSpPr>
            <a:spLocks noGrp="1"/>
          </p:cNvSpPr>
          <p:nvPr>
            <p:ph type="dt" sz="half" idx="10"/>
          </p:nvPr>
        </p:nvSpPr>
        <p:spPr/>
        <p:txBody>
          <a:bodyPr/>
          <a:lstStyle/>
          <a:p>
            <a:pPr>
              <a:defRPr/>
            </a:pPr>
            <a:r>
              <a:rPr lang="en-US"/>
              <a:t>IOT Mini-Project</a:t>
            </a:r>
          </a:p>
        </p:txBody>
      </p:sp>
      <p:sp>
        <p:nvSpPr>
          <p:cNvPr id="5" name="Rectangle 1">
            <a:extLst>
              <a:ext uri="{FF2B5EF4-FFF2-40B4-BE49-F238E27FC236}">
                <a16:creationId xmlns:a16="http://schemas.microsoft.com/office/drawing/2014/main" id="{E803B429-DDCB-BAF2-FAC5-4ACD56C732F4}"/>
              </a:ext>
            </a:extLst>
          </p:cNvPr>
          <p:cNvSpPr>
            <a:spLocks noGrp="1" noChangeArrowheads="1"/>
          </p:cNvSpPr>
          <p:nvPr>
            <p:ph idx="1"/>
          </p:nvPr>
        </p:nvSpPr>
        <p:spPr bwMode="auto">
          <a:xfrm>
            <a:off x="768349" y="1643851"/>
            <a:ext cx="10989192" cy="3365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An </a:t>
            </a:r>
            <a:r>
              <a:rPr kumimoji="0" lang="en-US" altLang="en-US" sz="1800" b="1" i="0" u="none" strike="noStrike" cap="none" normalizeH="0" baseline="0" dirty="0">
                <a:ln>
                  <a:noFill/>
                </a:ln>
                <a:solidFill>
                  <a:schemeClr val="tx1"/>
                </a:solidFill>
                <a:effectLst/>
                <a:latin typeface="Arial" panose="020B0604020202020204" pitchFamily="34" charset="0"/>
              </a:rPr>
              <a:t>ultrasonic sensor</a:t>
            </a:r>
            <a:r>
              <a:rPr kumimoji="0" lang="en-US" altLang="en-US" sz="1800" b="0" i="0" u="none" strike="noStrike" cap="none" normalizeH="0" baseline="0" dirty="0">
                <a:ln>
                  <a:noFill/>
                </a:ln>
                <a:solidFill>
                  <a:schemeClr val="tx1"/>
                </a:solidFill>
                <a:effectLst/>
                <a:latin typeface="Arial" panose="020B0604020202020204" pitchFamily="34" charset="0"/>
              </a:rPr>
              <a:t> mounted above the fluid container measures the fluid level by calculating the time it takes for sound waves to bounce back from the fluid surface.</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A </a:t>
            </a:r>
            <a:r>
              <a:rPr kumimoji="0" lang="en-US" altLang="en-US" sz="1800" b="1" i="0" u="none" strike="noStrike" cap="none" normalizeH="0" baseline="0" dirty="0">
                <a:ln>
                  <a:noFill/>
                </a:ln>
                <a:solidFill>
                  <a:schemeClr val="tx1"/>
                </a:solidFill>
                <a:effectLst/>
                <a:latin typeface="Arial" panose="020B0604020202020204" pitchFamily="34" charset="0"/>
              </a:rPr>
              <a:t>float sensor</a:t>
            </a:r>
            <a:r>
              <a:rPr kumimoji="0" lang="en-US" altLang="en-US" sz="1800" b="0" i="0" u="none" strike="noStrike" cap="none" normalizeH="0" baseline="0" dirty="0">
                <a:ln>
                  <a:noFill/>
                </a:ln>
                <a:solidFill>
                  <a:schemeClr val="tx1"/>
                </a:solidFill>
                <a:effectLst/>
                <a:latin typeface="Arial" panose="020B0604020202020204" pitchFamily="34" charset="0"/>
              </a:rPr>
              <a:t> detects whether the fluid level is above or below a critical threshold and sends a digital signal accordingly.</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A </a:t>
            </a:r>
            <a:r>
              <a:rPr kumimoji="0" lang="en-US" altLang="en-US" sz="1800" b="1" i="0" u="none" strike="noStrike" cap="none" normalizeH="0" baseline="0" dirty="0">
                <a:ln>
                  <a:noFill/>
                </a:ln>
                <a:solidFill>
                  <a:schemeClr val="tx1"/>
                </a:solidFill>
                <a:effectLst/>
                <a:latin typeface="Arial" panose="020B0604020202020204" pitchFamily="34" charset="0"/>
              </a:rPr>
              <a:t>leakage sensor</a:t>
            </a:r>
            <a:r>
              <a:rPr kumimoji="0" lang="en-US" altLang="en-US" sz="1800" b="0" i="0" u="none" strike="noStrike" cap="none" normalizeH="0" baseline="0" dirty="0">
                <a:ln>
                  <a:noFill/>
                </a:ln>
                <a:solidFill>
                  <a:schemeClr val="tx1"/>
                </a:solidFill>
                <a:effectLst/>
                <a:latin typeface="Arial" panose="020B0604020202020204" pitchFamily="34" charset="0"/>
              </a:rPr>
              <a:t> placed near the container detects any unintended fluid leaks.</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All sensor data is processed by the </a:t>
            </a:r>
            <a:r>
              <a:rPr kumimoji="0" lang="en-US" altLang="en-US" sz="1800" b="1" i="0" u="none" strike="noStrike" cap="none" normalizeH="0" baseline="0" dirty="0">
                <a:ln>
                  <a:noFill/>
                </a:ln>
                <a:solidFill>
                  <a:schemeClr val="tx1"/>
                </a:solidFill>
                <a:effectLst/>
                <a:latin typeface="Arial" panose="020B0604020202020204" pitchFamily="34" charset="0"/>
              </a:rPr>
              <a:t>ESP32 microcontroller</a:t>
            </a:r>
            <a:r>
              <a:rPr kumimoji="0" lang="en-US" altLang="en-US" sz="1800" b="0" i="0" u="none" strike="noStrike" cap="none" normalizeH="0" baseline="0" dirty="0">
                <a:ln>
                  <a:noFill/>
                </a:ln>
                <a:solidFill>
                  <a:schemeClr val="tx1"/>
                </a:solidFill>
                <a:effectLst/>
                <a:latin typeface="Arial" panose="020B0604020202020204" pitchFamily="34" charset="0"/>
              </a:rPr>
              <a:t>, which triggers a </a:t>
            </a:r>
            <a:r>
              <a:rPr kumimoji="0" lang="en-US" altLang="en-US" sz="1800" b="1" i="0" u="none" strike="noStrike" cap="none" normalizeH="0" baseline="0" dirty="0">
                <a:ln>
                  <a:noFill/>
                </a:ln>
                <a:solidFill>
                  <a:schemeClr val="tx1"/>
                </a:solidFill>
                <a:effectLst/>
                <a:latin typeface="Arial" panose="020B0604020202020204" pitchFamily="34" charset="0"/>
              </a:rPr>
              <a:t>buzzer  alert</a:t>
            </a:r>
            <a:r>
              <a:rPr kumimoji="0" lang="en-US" altLang="en-US" sz="1800" b="0" i="0" u="none" strike="noStrike" cap="none" normalizeH="0" baseline="0" dirty="0">
                <a:ln>
                  <a:noFill/>
                </a:ln>
                <a:solidFill>
                  <a:schemeClr val="tx1"/>
                </a:solidFill>
                <a:effectLst/>
                <a:latin typeface="Arial" panose="020B0604020202020204" pitchFamily="34" charset="0"/>
              </a:rPr>
              <a:t> when low levels or leaks are detected and optionally sends data to a cloud dashboard for remote monitoring.</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63D3FB3E-F72E-50F1-434E-462672CC2282}"/>
              </a:ext>
            </a:extLst>
          </p:cNvPr>
          <p:cNvSpPr>
            <a:spLocks noChangeArrowheads="1"/>
          </p:cNvSpPr>
          <p:nvPr/>
        </p:nvSpPr>
        <p:spPr bwMode="auto">
          <a:xfrm>
            <a:off x="768349" y="4047873"/>
            <a:ext cx="10712451" cy="2118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8" eaLnBrk="0" fontAlgn="base" hangingPunct="0">
              <a:lnSpc>
                <a:spcPct val="150000"/>
              </a:lnSpc>
              <a:spcBef>
                <a:spcPct val="0"/>
              </a:spcBef>
              <a:spcAft>
                <a:spcPct val="0"/>
              </a:spcAft>
            </a:pPr>
            <a:r>
              <a:rPr kumimoji="0" lang="en-US" altLang="en-US"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The trained model is integrated into the system to </a:t>
            </a:r>
            <a:r>
              <a:rPr kumimoji="0" lang="en-US" altLang="en-US" sz="1800" b="1" i="0" u="none" strike="noStrike" cap="none" normalizeH="0" baseline="0" dirty="0">
                <a:ln>
                  <a:noFill/>
                </a:ln>
                <a:solidFill>
                  <a:schemeClr val="tx1"/>
                </a:solidFill>
                <a:effectLst/>
                <a:latin typeface="Arial" panose="020B0604020202020204" pitchFamily="34" charset="0"/>
              </a:rPr>
              <a:t>predict and alert users about potential issues</a:t>
            </a:r>
            <a:r>
              <a:rPr kumimoji="0" lang="en-US" altLang="en-US" sz="1800" b="0" i="0" u="none" strike="noStrike" cap="none" normalizeH="0" baseline="0" dirty="0">
                <a:ln>
                  <a:noFill/>
                </a:ln>
                <a:solidFill>
                  <a:schemeClr val="tx1"/>
                </a:solidFill>
                <a:effectLst/>
                <a:latin typeface="Arial" panose="020B0604020202020204" pitchFamily="34" charset="0"/>
              </a:rPr>
              <a:t>, enabling smarter, proactive fluid management and reducing waste.</a:t>
            </a:r>
            <a:endParaRPr lang="en-US" altLang="en-US"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Sensor data is exported as CSV</a:t>
            </a:r>
            <a:r>
              <a:rPr kumimoji="0" lang="en-US" altLang="en-US" b="0" i="0" u="none" strike="noStrike" cap="none" normalizeH="0" baseline="0" dirty="0">
                <a:ln>
                  <a:noFill/>
                </a:ln>
                <a:solidFill>
                  <a:schemeClr val="tx1"/>
                </a:solidFill>
                <a:effectLst/>
                <a:latin typeface="Arial" panose="020B0604020202020204" pitchFamily="34" charset="0"/>
              </a:rPr>
              <a:t> from the monitoring dashboard and used to </a:t>
            </a:r>
            <a:r>
              <a:rPr kumimoji="0" lang="en-US" altLang="en-US" b="1" i="0" u="none" strike="noStrike" cap="none" normalizeH="0" baseline="0" dirty="0">
                <a:ln>
                  <a:noFill/>
                </a:ln>
                <a:solidFill>
                  <a:schemeClr val="tx1"/>
                </a:solidFill>
                <a:effectLst/>
                <a:latin typeface="Arial" panose="020B0604020202020204" pitchFamily="34" charset="0"/>
              </a:rPr>
              <a:t>train a machine learning model</a:t>
            </a:r>
            <a:r>
              <a:rPr kumimoji="0" lang="en-US" altLang="en-US" b="0" i="0" u="none" strike="noStrike" cap="none" normalizeH="0" baseline="0" dirty="0">
                <a:ln>
                  <a:noFill/>
                </a:ln>
                <a:solidFill>
                  <a:schemeClr val="tx1"/>
                </a:solidFill>
                <a:effectLst/>
                <a:latin typeface="Arial" panose="020B0604020202020204" pitchFamily="34" charset="0"/>
              </a:rPr>
              <a:t> that learns patterns related to fluid levels, leak detection, and anomalies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6232" y="304801"/>
            <a:ext cx="10834641" cy="1216025"/>
          </a:xfrm>
        </p:spPr>
        <p:txBody>
          <a:bodyPr/>
          <a:lstStyle/>
          <a:p>
            <a:r>
              <a:rPr lang="en-US" altLang="en-US" sz="3200" b="1" dirty="0">
                <a:solidFill>
                  <a:srgbClr val="FF0000"/>
                </a:solidFill>
              </a:rPr>
              <a:t>Conclusion</a:t>
            </a:r>
            <a:endParaRPr lang="en-IN" sz="2800" dirty="0"/>
          </a:p>
        </p:txBody>
      </p:sp>
      <p:sp>
        <p:nvSpPr>
          <p:cNvPr id="3" name="Content Placeholder 2"/>
          <p:cNvSpPr>
            <a:spLocks noGrp="1"/>
          </p:cNvSpPr>
          <p:nvPr>
            <p:ph idx="1"/>
          </p:nvPr>
        </p:nvSpPr>
        <p:spPr>
          <a:xfrm>
            <a:off x="755651" y="1912776"/>
            <a:ext cx="10668000" cy="4107024"/>
          </a:xfrm>
        </p:spPr>
        <p:txBody>
          <a:bodyPr/>
          <a:lstStyle/>
          <a:p>
            <a:pPr algn="just">
              <a:buFont typeface="Wingdings" panose="05000000000000000000" pitchFamily="2" charset="2"/>
              <a:buChar char="v"/>
            </a:pPr>
            <a:r>
              <a:rPr lang="en-US" sz="2400" dirty="0"/>
              <a:t>We have developed an IoT-based Smart Fluid Monitoring System that continuously tracks fluid level, and leakage, offering real-time alerts to prevent fluid wastage and hazards. The system ensures efficient and reliable fluid management across various domains such as households, industries, and agriculture. Future enhancements may include integrating AI-based predictive analysis, advanced anomaly detection, and mobile notifications. With the addition of image recognition, automatic valve control, and cloud-based analytics, the system can evolve into a fully autonomous and intelligent fluid management solution.</a:t>
            </a:r>
            <a:endParaRPr lang="en-IN" sz="2400" dirty="0"/>
          </a:p>
        </p:txBody>
      </p:sp>
      <p:sp>
        <p:nvSpPr>
          <p:cNvPr id="4" name="Date Placeholder 3">
            <a:extLst>
              <a:ext uri="{FF2B5EF4-FFF2-40B4-BE49-F238E27FC236}">
                <a16:creationId xmlns:a16="http://schemas.microsoft.com/office/drawing/2014/main" id="{A98AE284-1AFC-47EA-FABE-FE46A1F5FEA7}"/>
              </a:ext>
            </a:extLst>
          </p:cNvPr>
          <p:cNvSpPr>
            <a:spLocks noGrp="1"/>
          </p:cNvSpPr>
          <p:nvPr>
            <p:ph type="dt" sz="half" idx="10"/>
          </p:nvPr>
        </p:nvSpPr>
        <p:spPr/>
        <p:txBody>
          <a:bodyPr/>
          <a:lstStyle/>
          <a:p>
            <a:pPr>
              <a:defRPr/>
            </a:pPr>
            <a:r>
              <a:rPr lang="en-US"/>
              <a:t>IOT Mini-Project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6232" y="304801"/>
            <a:ext cx="10834641" cy="1216025"/>
          </a:xfrm>
        </p:spPr>
        <p:txBody>
          <a:bodyPr/>
          <a:lstStyle/>
          <a:p>
            <a:r>
              <a:rPr lang="en-US" altLang="en-US" sz="3200" b="1" dirty="0">
                <a:solidFill>
                  <a:srgbClr val="FF0000"/>
                </a:solidFill>
              </a:rPr>
              <a:t>References</a:t>
            </a:r>
            <a:endParaRPr lang="en-IN" sz="2800" dirty="0"/>
          </a:p>
        </p:txBody>
      </p:sp>
      <p:sp>
        <p:nvSpPr>
          <p:cNvPr id="3" name="Content Placeholder 2"/>
          <p:cNvSpPr>
            <a:spLocks noGrp="1"/>
          </p:cNvSpPr>
          <p:nvPr>
            <p:ph idx="1"/>
          </p:nvPr>
        </p:nvSpPr>
        <p:spPr>
          <a:xfrm>
            <a:off x="755651" y="1828800"/>
            <a:ext cx="10668000" cy="4190999"/>
          </a:xfrm>
        </p:spPr>
        <p:txBody>
          <a:bodyPr/>
          <a:lstStyle/>
          <a:p>
            <a:pPr algn="just">
              <a:buNone/>
            </a:pPr>
            <a:r>
              <a:rPr lang="en-IN" sz="1400" dirty="0">
                <a:latin typeface="Arial" panose="020B0604020202020204" pitchFamily="34" charset="0"/>
                <a:cs typeface="Arial" panose="020B0604020202020204" pitchFamily="34" charset="0"/>
              </a:rPr>
              <a:t>[1] N. Saeidi, K. Selvam, F. </a:t>
            </a:r>
            <a:r>
              <a:rPr lang="en-IN" sz="1400" dirty="0" err="1">
                <a:latin typeface="Arial" panose="020B0604020202020204" pitchFamily="34" charset="0"/>
                <a:cs typeface="Arial" panose="020B0604020202020204" pitchFamily="34" charset="0"/>
              </a:rPr>
              <a:t>Tortato</a:t>
            </a:r>
            <a:r>
              <a:rPr lang="en-IN" sz="1400" dirty="0">
                <a:latin typeface="Arial" panose="020B0604020202020204" pitchFamily="34" charset="0"/>
                <a:cs typeface="Arial" panose="020B0604020202020204" pitchFamily="34" charset="0"/>
              </a:rPr>
              <a:t>, M. Wiemer, and H. Kuhn, "High Precision Liquid Level and Leak Detection Based on Capacitive Micromachined Ultrasound Transducer," </a:t>
            </a:r>
            <a:r>
              <a:rPr lang="en-IN" sz="1400" i="1" dirty="0">
                <a:latin typeface="Arial" panose="020B0604020202020204" pitchFamily="34" charset="0"/>
                <a:cs typeface="Arial" panose="020B0604020202020204" pitchFamily="34" charset="0"/>
              </a:rPr>
              <a:t>IEEE Sensors Symposium</a:t>
            </a:r>
            <a:r>
              <a:rPr lang="en-IN" sz="1400" dirty="0">
                <a:latin typeface="Arial" panose="020B0604020202020204" pitchFamily="34" charset="0"/>
                <a:cs typeface="Arial" panose="020B0604020202020204" pitchFamily="34" charset="0"/>
              </a:rPr>
              <a:t>, 2022, </a:t>
            </a:r>
            <a:r>
              <a:rPr lang="en-IN" sz="1400" dirty="0" err="1">
                <a:latin typeface="Arial" panose="020B0604020202020204" pitchFamily="34" charset="0"/>
                <a:cs typeface="Arial" panose="020B0604020202020204" pitchFamily="34" charset="0"/>
              </a:rPr>
              <a:t>doi</a:t>
            </a:r>
            <a:r>
              <a:rPr lang="en-IN" sz="1400" dirty="0">
                <a:latin typeface="Arial" panose="020B0604020202020204" pitchFamily="34" charset="0"/>
                <a:cs typeface="Arial" panose="020B0604020202020204" pitchFamily="34" charset="0"/>
              </a:rPr>
              <a:t>: 10.1109/SSI56489.2022.9901430.</a:t>
            </a:r>
          </a:p>
          <a:p>
            <a:pPr algn="just">
              <a:buNone/>
            </a:pPr>
            <a:r>
              <a:rPr lang="en-IN" sz="1400" dirty="0">
                <a:latin typeface="Arial" panose="020B0604020202020204" pitchFamily="34" charset="0"/>
                <a:cs typeface="Arial" panose="020B0604020202020204" pitchFamily="34" charset="0"/>
              </a:rPr>
              <a:t>[2] D. S. Bhandare, V. S. Jape, H. H. Kulkarni, S. M. Mahajan, P. Sable, Y. Pawar, "Automatic Liquid Level Control of Two Tank System using PLC," </a:t>
            </a:r>
            <a:r>
              <a:rPr lang="en-IN" sz="1400" i="1" dirty="0">
                <a:latin typeface="Arial" panose="020B0604020202020204" pitchFamily="34" charset="0"/>
                <a:cs typeface="Arial" panose="020B0604020202020204" pitchFamily="34" charset="0"/>
              </a:rPr>
              <a:t>IEEE International Conference on Intelligent Systems and Automation (ICISAA)</a:t>
            </a:r>
            <a:r>
              <a:rPr lang="en-IN" sz="1400" dirty="0">
                <a:latin typeface="Arial" panose="020B0604020202020204" pitchFamily="34" charset="0"/>
                <a:cs typeface="Arial" panose="020B0604020202020204" pitchFamily="34" charset="0"/>
              </a:rPr>
              <a:t>, 2024, </a:t>
            </a:r>
            <a:r>
              <a:rPr lang="en-IN" sz="1400" dirty="0" err="1">
                <a:latin typeface="Arial" panose="020B0604020202020204" pitchFamily="34" charset="0"/>
                <a:cs typeface="Arial" panose="020B0604020202020204" pitchFamily="34" charset="0"/>
              </a:rPr>
              <a:t>doi</a:t>
            </a:r>
            <a:r>
              <a:rPr lang="en-IN" sz="1400" dirty="0">
                <a:latin typeface="Arial" panose="020B0604020202020204" pitchFamily="34" charset="0"/>
                <a:cs typeface="Arial" panose="020B0604020202020204" pitchFamily="34" charset="0"/>
              </a:rPr>
              <a:t>: 10.1109/ICISAA62385.2024.10828622.</a:t>
            </a:r>
          </a:p>
          <a:p>
            <a:pPr algn="just">
              <a:buNone/>
            </a:pPr>
            <a:r>
              <a:rPr lang="en-IN" sz="1400" dirty="0">
                <a:latin typeface="Arial" panose="020B0604020202020204" pitchFamily="34" charset="0"/>
                <a:cs typeface="Arial" panose="020B0604020202020204" pitchFamily="34" charset="0"/>
              </a:rPr>
              <a:t>[3] X. He, Y. Ma, T. Li, Q. Sun, Q. Feng, "Real-Time Liquid Level Monitoring With Low-Cost UHF RFID Sensors," </a:t>
            </a:r>
            <a:r>
              <a:rPr lang="en-IN" sz="1400" i="1" dirty="0">
                <a:latin typeface="Arial" panose="020B0604020202020204" pitchFamily="34" charset="0"/>
                <a:cs typeface="Arial" panose="020B0604020202020204" pitchFamily="34" charset="0"/>
              </a:rPr>
              <a:t>IEEE Sensors Journal</a:t>
            </a:r>
            <a:r>
              <a:rPr lang="en-IN" sz="1400" dirty="0">
                <a:latin typeface="Arial" panose="020B0604020202020204" pitchFamily="34" charset="0"/>
                <a:cs typeface="Arial" panose="020B0604020202020204" pitchFamily="34" charset="0"/>
              </a:rPr>
              <a:t>, 2025, </a:t>
            </a:r>
            <a:r>
              <a:rPr lang="en-IN" sz="1400" dirty="0" err="1">
                <a:latin typeface="Arial" panose="020B0604020202020204" pitchFamily="34" charset="0"/>
                <a:cs typeface="Arial" panose="020B0604020202020204" pitchFamily="34" charset="0"/>
              </a:rPr>
              <a:t>doi</a:t>
            </a:r>
            <a:r>
              <a:rPr lang="en-IN" sz="1400" dirty="0">
                <a:latin typeface="Arial" panose="020B0604020202020204" pitchFamily="34" charset="0"/>
                <a:cs typeface="Arial" panose="020B0604020202020204" pitchFamily="34" charset="0"/>
              </a:rPr>
              <a:t>: 10.1109/JSEN.2025.3528128.</a:t>
            </a:r>
          </a:p>
          <a:p>
            <a:pPr algn="just">
              <a:buNone/>
            </a:pPr>
            <a:r>
              <a:rPr lang="en-IN" sz="1400" dirty="0">
                <a:latin typeface="Arial" panose="020B0604020202020204" pitchFamily="34" charset="0"/>
                <a:cs typeface="Arial" panose="020B0604020202020204" pitchFamily="34" charset="0"/>
              </a:rPr>
              <a:t>[4] S. S. </a:t>
            </a:r>
            <a:r>
              <a:rPr lang="en-IN" sz="1400" dirty="0" err="1">
                <a:latin typeface="Arial" panose="020B0604020202020204" pitchFamily="34" charset="0"/>
                <a:cs typeface="Arial" panose="020B0604020202020204" pitchFamily="34" charset="0"/>
              </a:rPr>
              <a:t>Gondkar</a:t>
            </a:r>
            <a:r>
              <a:rPr lang="en-IN" sz="1400" dirty="0">
                <a:latin typeface="Arial" panose="020B0604020202020204" pitchFamily="34" charset="0"/>
                <a:cs typeface="Arial" panose="020B0604020202020204" pitchFamily="34" charset="0"/>
              </a:rPr>
              <a:t>, D. B. Pardeshi, P. W. William, "Innovative System for Water Level Management using IoT to prevent Water Wastage," </a:t>
            </a:r>
            <a:r>
              <a:rPr lang="en-IN" sz="1400" i="1" dirty="0">
                <a:latin typeface="Arial" panose="020B0604020202020204" pitchFamily="34" charset="0"/>
                <a:cs typeface="Arial" panose="020B0604020202020204" pitchFamily="34" charset="0"/>
              </a:rPr>
              <a:t>IEEE International Conference on Advances in Computing and Artificial Intelligence (ICAAIC)</a:t>
            </a:r>
            <a:r>
              <a:rPr lang="en-IN" sz="1400" dirty="0">
                <a:latin typeface="Arial" panose="020B0604020202020204" pitchFamily="34" charset="0"/>
                <a:cs typeface="Arial" panose="020B0604020202020204" pitchFamily="34" charset="0"/>
              </a:rPr>
              <a:t>, 2022, </a:t>
            </a:r>
            <a:r>
              <a:rPr lang="en-IN" sz="1400" dirty="0" err="1">
                <a:latin typeface="Arial" panose="020B0604020202020204" pitchFamily="34" charset="0"/>
                <a:cs typeface="Arial" panose="020B0604020202020204" pitchFamily="34" charset="0"/>
              </a:rPr>
              <a:t>doi</a:t>
            </a:r>
            <a:r>
              <a:rPr lang="en-IN" sz="1400" dirty="0">
                <a:latin typeface="Arial" panose="020B0604020202020204" pitchFamily="34" charset="0"/>
                <a:cs typeface="Arial" panose="020B0604020202020204" pitchFamily="34" charset="0"/>
              </a:rPr>
              <a:t>: 10.1109/ICAAIC53929.2022.9792746.</a:t>
            </a:r>
          </a:p>
          <a:p>
            <a:pPr marL="0" indent="0" algn="just">
              <a:buNone/>
            </a:pPr>
            <a:r>
              <a:rPr lang="en-IN" sz="1400" dirty="0">
                <a:latin typeface="Arial" panose="020B0604020202020204" pitchFamily="34" charset="0"/>
                <a:cs typeface="Arial" panose="020B0604020202020204" pitchFamily="34" charset="0"/>
              </a:rPr>
              <a:t>[5] N. R. Gayathri, S. Manjula, W. T. </a:t>
            </a:r>
            <a:r>
              <a:rPr lang="en-IN" sz="1400" dirty="0" err="1">
                <a:latin typeface="Arial" panose="020B0604020202020204" pitchFamily="34" charset="0"/>
                <a:cs typeface="Arial" panose="020B0604020202020204" pitchFamily="34" charset="0"/>
              </a:rPr>
              <a:t>Chembian</a:t>
            </a:r>
            <a:r>
              <a:rPr lang="en-IN" sz="1400" dirty="0">
                <a:latin typeface="Arial" panose="020B0604020202020204" pitchFamily="34" charset="0"/>
                <a:cs typeface="Arial" panose="020B0604020202020204" pitchFamily="34" charset="0"/>
              </a:rPr>
              <a:t>, V. Dhivya, K. R. Anirudh Dhanunjay, "Smart Water Quality Monitoring and       Management System," </a:t>
            </a:r>
            <a:r>
              <a:rPr lang="en-IN" sz="1400" i="1" dirty="0">
                <a:latin typeface="Arial" panose="020B0604020202020204" pitchFamily="34" charset="0"/>
                <a:cs typeface="Arial" panose="020B0604020202020204" pitchFamily="34" charset="0"/>
              </a:rPr>
              <a:t>IEEE International Conference on Power Electronics and Communication Technology (ICPECTS)</a:t>
            </a:r>
            <a:r>
              <a:rPr lang="en-IN" sz="1400" dirty="0">
                <a:latin typeface="Arial" panose="020B0604020202020204" pitchFamily="34" charset="0"/>
                <a:cs typeface="Arial" panose="020B0604020202020204" pitchFamily="34" charset="0"/>
              </a:rPr>
              <a:t>, 2024, </a:t>
            </a:r>
            <a:r>
              <a:rPr lang="en-IN" sz="1400" dirty="0" err="1">
                <a:latin typeface="Arial" panose="020B0604020202020204" pitchFamily="34" charset="0"/>
                <a:cs typeface="Arial" panose="020B0604020202020204" pitchFamily="34" charset="0"/>
              </a:rPr>
              <a:t>doi</a:t>
            </a:r>
            <a:r>
              <a:rPr lang="en-IN" sz="1400" dirty="0">
                <a:latin typeface="Arial" panose="020B0604020202020204" pitchFamily="34" charset="0"/>
                <a:cs typeface="Arial" panose="020B0604020202020204" pitchFamily="34" charset="0"/>
              </a:rPr>
              <a:t>: 10.1109/ICPECTS62210.2024.10780355.</a:t>
            </a:r>
          </a:p>
          <a:p>
            <a:pPr marL="0" marR="3175" indent="0" algn="just">
              <a:spcAft>
                <a:spcPts val="45"/>
              </a:spcAft>
              <a:buNone/>
            </a:pPr>
            <a:endParaRPr lang="en-IN" sz="2400" kern="100" dirty="0">
              <a:solidFill>
                <a:srgbClr val="000000"/>
              </a:solidFill>
              <a:effectLst/>
              <a:latin typeface="Times New Roman" panose="02020603050405020304" pitchFamily="18" charset="0"/>
              <a:ea typeface="Times New Roman" panose="02020603050405020304" pitchFamily="18" charset="0"/>
            </a:endParaRPr>
          </a:p>
        </p:txBody>
      </p:sp>
      <p:sp>
        <p:nvSpPr>
          <p:cNvPr id="4" name="Date Placeholder 3">
            <a:extLst>
              <a:ext uri="{FF2B5EF4-FFF2-40B4-BE49-F238E27FC236}">
                <a16:creationId xmlns:a16="http://schemas.microsoft.com/office/drawing/2014/main" id="{2EE77914-B4D9-C0E0-6EF2-A88B0E7A598B}"/>
              </a:ext>
            </a:extLst>
          </p:cNvPr>
          <p:cNvSpPr>
            <a:spLocks noGrp="1"/>
          </p:cNvSpPr>
          <p:nvPr>
            <p:ph type="dt" sz="half" idx="10"/>
          </p:nvPr>
        </p:nvSpPr>
        <p:spPr/>
        <p:txBody>
          <a:bodyPr/>
          <a:lstStyle/>
          <a:p>
            <a:pPr>
              <a:defRPr/>
            </a:pPr>
            <a:r>
              <a:rPr lang="en-US"/>
              <a:t>IOT Mini-Project</a:t>
            </a:r>
          </a:p>
        </p:txBody>
      </p:sp>
    </p:spTree>
    <p:extLst>
      <p:ext uri="{BB962C8B-B14F-4D97-AF65-F5344CB8AC3E}">
        <p14:creationId xmlns:p14="http://schemas.microsoft.com/office/powerpoint/2010/main" val="1525882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200" y="3168074"/>
            <a:ext cx="10668000" cy="1216025"/>
          </a:xfrm>
        </p:spPr>
        <p:txBody>
          <a:bodyPr anchor="ctr"/>
          <a:lstStyle/>
          <a:p>
            <a:pPr algn="ctr"/>
            <a:r>
              <a:rPr lang="en-IN" altLang="en-US" sz="4000" b="1" dirty="0">
                <a:solidFill>
                  <a:srgbClr val="FF0000"/>
                </a:solidFill>
              </a:rPr>
              <a:t>Thank You</a:t>
            </a:r>
            <a:endParaRPr lang="en-IN" dirty="0"/>
          </a:p>
        </p:txBody>
      </p:sp>
      <p:sp>
        <p:nvSpPr>
          <p:cNvPr id="3" name="Date Placeholder 2">
            <a:extLst>
              <a:ext uri="{FF2B5EF4-FFF2-40B4-BE49-F238E27FC236}">
                <a16:creationId xmlns:a16="http://schemas.microsoft.com/office/drawing/2014/main" id="{46D0B648-8F7D-F22B-5E7C-6712DC811BE0}"/>
              </a:ext>
            </a:extLst>
          </p:cNvPr>
          <p:cNvSpPr>
            <a:spLocks noGrp="1"/>
          </p:cNvSpPr>
          <p:nvPr>
            <p:ph type="dt" sz="half" idx="10"/>
          </p:nvPr>
        </p:nvSpPr>
        <p:spPr/>
        <p:txBody>
          <a:bodyPr/>
          <a:lstStyle/>
          <a:p>
            <a:pPr>
              <a:defRPr/>
            </a:pPr>
            <a:r>
              <a:rPr lang="en-US"/>
              <a:t>IOT Mini-Project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sz="3200" b="1" dirty="0">
                <a:solidFill>
                  <a:srgbClr val="FF0000"/>
                </a:solidFill>
              </a:rPr>
              <a:t>Problem Statement</a:t>
            </a:r>
          </a:p>
        </p:txBody>
      </p:sp>
      <p:sp>
        <p:nvSpPr>
          <p:cNvPr id="3" name="Content Placeholder 2"/>
          <p:cNvSpPr>
            <a:spLocks noGrp="1"/>
          </p:cNvSpPr>
          <p:nvPr>
            <p:ph idx="1"/>
          </p:nvPr>
        </p:nvSpPr>
        <p:spPr>
          <a:xfrm>
            <a:off x="755651" y="2006082"/>
            <a:ext cx="10668000" cy="4013718"/>
          </a:xfrm>
        </p:spPr>
        <p:txBody>
          <a:bodyPr/>
          <a:lstStyle/>
          <a:p>
            <a:pPr algn="just">
              <a:buFont typeface="Wingdings" panose="05000000000000000000" pitchFamily="2" charset="2"/>
              <a:buChar char="v"/>
            </a:pPr>
            <a:r>
              <a:rPr lang="en-US" sz="2000" dirty="0"/>
              <a:t>Many people still rely on manual fluid level </a:t>
            </a:r>
            <a:r>
              <a:rPr lang="en-US" sz="2000" dirty="0" err="1"/>
              <a:t>checks,which</a:t>
            </a:r>
            <a:r>
              <a:rPr lang="en-US" sz="2000" dirty="0"/>
              <a:t> are often inaccurate and </a:t>
            </a:r>
            <a:r>
              <a:rPr lang="en-US" sz="2000" dirty="0" err="1"/>
              <a:t>inconvenient.This</a:t>
            </a:r>
            <a:r>
              <a:rPr lang="en-US" sz="2000" dirty="0"/>
              <a:t> can result in unexpected </a:t>
            </a:r>
            <a:r>
              <a:rPr lang="en-US" sz="2000" dirty="0" err="1"/>
              <a:t>shortages,causing</a:t>
            </a:r>
            <a:r>
              <a:rPr lang="en-US" sz="2000" dirty="0"/>
              <a:t> issues like water supply disruptions or fuel </a:t>
            </a:r>
            <a:r>
              <a:rPr lang="en-US" sz="2000" dirty="0" err="1"/>
              <a:t>depletion.On</a:t>
            </a:r>
            <a:r>
              <a:rPr lang="en-US" sz="2000" dirty="0"/>
              <a:t> the other hand ,overfilling can lead to </a:t>
            </a:r>
            <a:r>
              <a:rPr lang="en-US" sz="2000" dirty="0" err="1"/>
              <a:t>wastage,spills</a:t>
            </a:r>
            <a:r>
              <a:rPr lang="en-US" sz="2000" dirty="0"/>
              <a:t> and safety </a:t>
            </a:r>
            <a:r>
              <a:rPr lang="en-US" sz="2000" dirty="0" err="1"/>
              <a:t>hazards.A</a:t>
            </a:r>
            <a:r>
              <a:rPr lang="en-US" sz="2000" dirty="0"/>
              <a:t> </a:t>
            </a:r>
            <a:r>
              <a:rPr lang="en-US" sz="2000" dirty="0" err="1"/>
              <a:t>smarter,automated</a:t>
            </a:r>
            <a:r>
              <a:rPr lang="en-US" sz="2000" dirty="0"/>
              <a:t> solution is needed for efficient monitoring and timely alerts.</a:t>
            </a:r>
            <a:endParaRPr lang="en-IN" sz="2000" dirty="0"/>
          </a:p>
        </p:txBody>
      </p:sp>
      <p:sp>
        <p:nvSpPr>
          <p:cNvPr id="4" name="Date Placeholder 3">
            <a:extLst>
              <a:ext uri="{FF2B5EF4-FFF2-40B4-BE49-F238E27FC236}">
                <a16:creationId xmlns:a16="http://schemas.microsoft.com/office/drawing/2014/main" id="{02215BFC-1514-B602-5E43-9B9B12DDB2D2}"/>
              </a:ext>
            </a:extLst>
          </p:cNvPr>
          <p:cNvSpPr>
            <a:spLocks noGrp="1"/>
          </p:cNvSpPr>
          <p:nvPr>
            <p:ph type="dt" sz="half" idx="10"/>
          </p:nvPr>
        </p:nvSpPr>
        <p:spPr/>
        <p:txBody>
          <a:bodyPr/>
          <a:lstStyle/>
          <a:p>
            <a:pPr>
              <a:defRPr/>
            </a:pPr>
            <a:r>
              <a:rPr lang="en-US"/>
              <a:t>IOT Mini-Project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sz="3200" b="1" dirty="0">
                <a:solidFill>
                  <a:srgbClr val="FF0000"/>
                </a:solidFill>
              </a:rPr>
              <a:t>ABSTRACT</a:t>
            </a:r>
            <a:endParaRPr lang="en-IN" sz="2800" dirty="0"/>
          </a:p>
        </p:txBody>
      </p:sp>
      <p:sp>
        <p:nvSpPr>
          <p:cNvPr id="3" name="Content Placeholder 2"/>
          <p:cNvSpPr>
            <a:spLocks noGrp="1"/>
          </p:cNvSpPr>
          <p:nvPr>
            <p:ph idx="1"/>
          </p:nvPr>
        </p:nvSpPr>
        <p:spPr>
          <a:xfrm>
            <a:off x="755651" y="1847461"/>
            <a:ext cx="10668000" cy="4397763"/>
          </a:xfrm>
        </p:spPr>
        <p:txBody>
          <a:bodyPr/>
          <a:lstStyle/>
          <a:p>
            <a:pPr>
              <a:buFont typeface="Wingdings" panose="05000000000000000000" pitchFamily="2" charset="2"/>
              <a:buChar char="v"/>
            </a:pPr>
            <a:r>
              <a:rPr lang="en-US" sz="1600" dirty="0"/>
              <a:t>Water is essential for life, yet billions face challenges related to its conservation, safety, and quality. In households, industries, and agriculture, fluid mismanagement leads to waste, contamination, and potential hazards. To address this, IoT-based Smart Fluid Monitoring Systems have been developed. These systems offer a reliable and intelligent solution for real-time fluid management. Built using the ESP32 microcontroller, they integrate ultrasonic sensors, float sensors, temperature sensors, leakage detectors, and alert mechanisms like buzzers or LEDs.</a:t>
            </a:r>
          </a:p>
          <a:p>
            <a:pPr>
              <a:buFont typeface="Wingdings" panose="05000000000000000000" pitchFamily="2" charset="2"/>
              <a:buChar char="v"/>
            </a:pPr>
            <a:r>
              <a:rPr lang="en-US" sz="1600" dirty="0"/>
              <a:t>The system continuously monitors fluid level, quality and leakage, offering instant alerts when abnormalities are detected. With the power of embedded sensors and wireless connectivity, it empowers users to manage fluids efficiently and securely. From detecting dangerously low levels to identifying potential leaks, the system acts proactively to prevent loss and ensure safety. By leveraging IoT, this solution helps conserve precious resources and supports the global push for sustainability. It fosters a smarter environment where technology ensures better control, informed decisions, and peace of mind for users. With innovations like this, we pave the way for responsible usage and a future where every drop counts.</a:t>
            </a:r>
          </a:p>
          <a:p>
            <a:pPr marL="0" indent="0">
              <a:buNone/>
            </a:pPr>
            <a:endParaRPr lang="en-IN"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465CFCF6-2542-0549-5F86-EA27ED0E5373}"/>
              </a:ext>
            </a:extLst>
          </p:cNvPr>
          <p:cNvSpPr>
            <a:spLocks noGrp="1"/>
          </p:cNvSpPr>
          <p:nvPr>
            <p:ph type="dt" sz="half" idx="10"/>
          </p:nvPr>
        </p:nvSpPr>
        <p:spPr/>
        <p:txBody>
          <a:bodyPr/>
          <a:lstStyle/>
          <a:p>
            <a:pPr>
              <a:defRPr/>
            </a:pPr>
            <a:r>
              <a:rPr lang="en-US"/>
              <a:t>IOT Mini-Project</a:t>
            </a:r>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66233" y="690465"/>
            <a:ext cx="10668000" cy="709127"/>
          </a:xfrm>
        </p:spPr>
        <p:txBody>
          <a:bodyPr/>
          <a:lstStyle/>
          <a:p>
            <a:r>
              <a:rPr lang="en-US" sz="3200" b="1" dirty="0">
                <a:solidFill>
                  <a:srgbClr val="FF0000"/>
                </a:solidFill>
              </a:rPr>
              <a:t>I</a:t>
            </a:r>
            <a:r>
              <a:rPr lang="en-IN" sz="3200" b="1" dirty="0" err="1">
                <a:solidFill>
                  <a:srgbClr val="FF0000"/>
                </a:solidFill>
              </a:rPr>
              <a:t>ntroduction</a:t>
            </a:r>
            <a:endParaRPr lang="en-IN" sz="2800" dirty="0"/>
          </a:p>
        </p:txBody>
      </p:sp>
      <p:sp>
        <p:nvSpPr>
          <p:cNvPr id="3" name="Content Placeholder 2"/>
          <p:cNvSpPr>
            <a:spLocks noGrp="1"/>
          </p:cNvSpPr>
          <p:nvPr>
            <p:ph idx="1"/>
          </p:nvPr>
        </p:nvSpPr>
        <p:spPr/>
        <p:txBody>
          <a:bodyPr/>
          <a:lstStyle/>
          <a:p>
            <a:pPr>
              <a:buFont typeface="Wingdings" panose="05000000000000000000" pitchFamily="2" charset="2"/>
              <a:buChar char="v"/>
            </a:pPr>
            <a:r>
              <a:rPr lang="en-US" sz="1700" dirty="0"/>
              <a:t>In a world increasingly aware of sustainability and safety, managing fluids efficiently has become more crucial than ever. The Smart Fluid Container Monitoring System emerges as a modern solution, blending IoT technology with real-time sensory intelligence. Designed with multiple sensors—ultrasonic for fluid levels, float sensors for predefined thresholds, temperature sensors for thermal monitoring, and leakage detectors for safety—the system ensures proactive fluid </a:t>
            </a:r>
            <a:r>
              <a:rPr lang="en-US" sz="1700" dirty="0" err="1"/>
              <a:t>management.Backed</a:t>
            </a:r>
            <a:r>
              <a:rPr lang="en-US" sz="1700" dirty="0"/>
              <a:t> by the ESP32 microcontroller and featuring auditory alerts, this smart system empowers users to monitor and manage fluids remotely and intelligently. Whether in households, industries, or agriculture, it promotes efficient resource usage, prevents waste, and detects anomalies like leaks before they become hazards.</a:t>
            </a:r>
          </a:p>
          <a:p>
            <a:pPr marL="0" indent="0">
              <a:buNone/>
            </a:pPr>
            <a:endParaRPr lang="en-US" sz="1700" dirty="0"/>
          </a:p>
          <a:p>
            <a:pPr>
              <a:buFont typeface="Wingdings" panose="05000000000000000000" pitchFamily="2" charset="2"/>
              <a:buChar char="v"/>
            </a:pPr>
            <a:r>
              <a:rPr lang="en-US" sz="1700" dirty="0"/>
              <a:t>As we confront global challenges related to water conservation and safety, such innovations pave the way for smarter living. They foster not only efficiency but also environmental responsibility, supporting a future where every drop is valued, monitored, and preserved. With smart fluid monitoring, we move closer to a world where technology enhances everyday decisions, securing both sustainability and peace of mind.</a:t>
            </a:r>
          </a:p>
          <a:p>
            <a:pPr marL="0" indent="0">
              <a:buNone/>
            </a:pPr>
            <a:endParaRPr lang="en-IN" sz="17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5D873E6E-ABFE-B872-F6D2-0EE6DAC3994A}"/>
              </a:ext>
            </a:extLst>
          </p:cNvPr>
          <p:cNvSpPr>
            <a:spLocks noGrp="1"/>
          </p:cNvSpPr>
          <p:nvPr>
            <p:ph type="dt" sz="half" idx="10"/>
          </p:nvPr>
        </p:nvSpPr>
        <p:spPr/>
        <p:txBody>
          <a:bodyPr/>
          <a:lstStyle/>
          <a:p>
            <a:pPr>
              <a:defRPr/>
            </a:pPr>
            <a:r>
              <a:rPr lang="en-US"/>
              <a:t>IOT Mini-Project</a:t>
            </a:r>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b="1" dirty="0">
                <a:solidFill>
                  <a:srgbClr val="FF0000"/>
                </a:solidFill>
              </a:rPr>
              <a:t>Proposed Work</a:t>
            </a:r>
          </a:p>
        </p:txBody>
      </p:sp>
      <p:sp>
        <p:nvSpPr>
          <p:cNvPr id="4" name="Date Placeholder 3">
            <a:extLst>
              <a:ext uri="{FF2B5EF4-FFF2-40B4-BE49-F238E27FC236}">
                <a16:creationId xmlns:a16="http://schemas.microsoft.com/office/drawing/2014/main" id="{D66A02BA-9407-002F-3F26-1E785D6BEA8F}"/>
              </a:ext>
            </a:extLst>
          </p:cNvPr>
          <p:cNvSpPr>
            <a:spLocks noGrp="1"/>
          </p:cNvSpPr>
          <p:nvPr>
            <p:ph type="dt" sz="half" idx="10"/>
          </p:nvPr>
        </p:nvSpPr>
        <p:spPr/>
        <p:txBody>
          <a:bodyPr/>
          <a:lstStyle/>
          <a:p>
            <a:pPr>
              <a:defRPr/>
            </a:pPr>
            <a:r>
              <a:rPr lang="en-US"/>
              <a:t>IOT Mini-Project</a:t>
            </a:r>
          </a:p>
        </p:txBody>
      </p:sp>
      <p:sp>
        <p:nvSpPr>
          <p:cNvPr id="5" name="Rectangle 1">
            <a:extLst>
              <a:ext uri="{FF2B5EF4-FFF2-40B4-BE49-F238E27FC236}">
                <a16:creationId xmlns:a16="http://schemas.microsoft.com/office/drawing/2014/main" id="{DCA179BE-5D7E-5161-76D7-C84A32923F4B}"/>
              </a:ext>
            </a:extLst>
          </p:cNvPr>
          <p:cNvSpPr>
            <a:spLocks noGrp="1" noChangeArrowheads="1"/>
          </p:cNvSpPr>
          <p:nvPr>
            <p:ph idx="1"/>
          </p:nvPr>
        </p:nvSpPr>
        <p:spPr bwMode="auto">
          <a:xfrm>
            <a:off x="681134" y="1391408"/>
            <a:ext cx="11262049" cy="461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The Smart Fluid Monitoring System integrates IoT technology with precision sensors to continuously monitor fluid levels</a:t>
            </a:r>
            <a:r>
              <a:rPr lang="en-US" altLang="en-US" sz="1800"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and quality while detecting leaks, providing real-time alerts to users via wireless notifications and on-site indicators, eliminating the need for manual checks. </a:t>
            </a: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Using an ESP32 microcontroller as its brain, the system combines ultrasonic sensors for accurate level measurement, float sensors for threshold detection and leak detectors placed strategically around containers, all working together to prevent wastage and ensure safety. </a:t>
            </a: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The proposed solution empowers users with data-driven fluid management through customizable alerts and intelligent analysis, transforming reactive practices into proactive resource stewardship that prevents unexpected shortages, avoids dangerous overflow situations, and contributes to overall sustainability and conservation efforts.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b="1" dirty="0">
                <a:solidFill>
                  <a:srgbClr val="FF0000"/>
                </a:solidFill>
              </a:rPr>
              <a:t>Implementation</a:t>
            </a:r>
            <a:endParaRPr lang="en-IN" sz="2800" dirty="0"/>
          </a:p>
        </p:txBody>
      </p:sp>
      <p:sp>
        <p:nvSpPr>
          <p:cNvPr id="4" name="Date Placeholder 3">
            <a:extLst>
              <a:ext uri="{FF2B5EF4-FFF2-40B4-BE49-F238E27FC236}">
                <a16:creationId xmlns:a16="http://schemas.microsoft.com/office/drawing/2014/main" id="{76C9BBA0-AF34-E7F5-2123-EF5972D8DD47}"/>
              </a:ext>
            </a:extLst>
          </p:cNvPr>
          <p:cNvSpPr>
            <a:spLocks noGrp="1"/>
          </p:cNvSpPr>
          <p:nvPr>
            <p:ph type="dt" sz="half" idx="10"/>
          </p:nvPr>
        </p:nvSpPr>
        <p:spPr/>
        <p:txBody>
          <a:bodyPr/>
          <a:lstStyle/>
          <a:p>
            <a:pPr>
              <a:defRPr/>
            </a:pPr>
            <a:r>
              <a:rPr lang="en-US"/>
              <a:t>IOT Mini-Project</a:t>
            </a:r>
          </a:p>
        </p:txBody>
      </p:sp>
      <p:sp>
        <p:nvSpPr>
          <p:cNvPr id="5" name="Rectangle 1">
            <a:extLst>
              <a:ext uri="{FF2B5EF4-FFF2-40B4-BE49-F238E27FC236}">
                <a16:creationId xmlns:a16="http://schemas.microsoft.com/office/drawing/2014/main" id="{989CC055-9727-22E0-F300-1FAD22ABBDBF}"/>
              </a:ext>
            </a:extLst>
          </p:cNvPr>
          <p:cNvSpPr>
            <a:spLocks noGrp="1" noChangeArrowheads="1"/>
          </p:cNvSpPr>
          <p:nvPr>
            <p:ph idx="1"/>
          </p:nvPr>
        </p:nvSpPr>
        <p:spPr bwMode="auto">
          <a:xfrm>
            <a:off x="514349" y="1164943"/>
            <a:ext cx="10839451" cy="5442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Relying on manual fluid checks creates risks of shortages, waste, and leaks. This IoT system uses sensors to detect fluid levels, temperature changes, and leakage in real-time, preventing costly spills and supply disruptions. </a:t>
            </a:r>
          </a:p>
          <a:p>
            <a:pPr>
              <a:lnSpc>
                <a:spcPct val="150000"/>
              </a:lnSpc>
              <a:spcBef>
                <a:spcPct val="0"/>
              </a:spcBef>
              <a:buClrTx/>
              <a:buFont typeface="Wingdings" panose="05000000000000000000" pitchFamily="2" charset="2"/>
              <a:buChar char="v"/>
            </a:pPr>
            <a:r>
              <a:rPr kumimoji="0" lang="en-US" altLang="en-US" sz="1800" b="0" i="0" u="none" strike="noStrike" cap="none" normalizeH="0" baseline="0" dirty="0">
                <a:ln>
                  <a:noFill/>
                </a:ln>
                <a:solidFill>
                  <a:schemeClr val="tx1"/>
                </a:solidFill>
                <a:effectLst/>
                <a:latin typeface="Arial" panose="020B0604020202020204" pitchFamily="34" charset="0"/>
              </a:rPr>
              <a:t>Accessing accurate fluid data empowers users to make informed decisions about resource management, maintenance schedules, and consumption patterns. </a:t>
            </a: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This automated solution eliminates constant manual monitoring while providing peace of mind through reliable alerts and promoting responsible resource management through data-driven insights. </a:t>
            </a: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With global challenges in water conservation and fluid management affecting billions, this scalable solution addresses diverse needs across residential, industrial, and agricultural applications. </a:t>
            </a:r>
          </a:p>
          <a:p>
            <a:pPr marL="0" marR="0" lvl="0" indent="0"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b="1" dirty="0">
                <a:solidFill>
                  <a:srgbClr val="FF0000"/>
                </a:solidFill>
              </a:rPr>
              <a:t>Architecture </a:t>
            </a:r>
          </a:p>
        </p:txBody>
      </p:sp>
      <p:sp>
        <p:nvSpPr>
          <p:cNvPr id="7" name="Date Placeholder 6"/>
          <p:cNvSpPr>
            <a:spLocks noGrp="1"/>
          </p:cNvSpPr>
          <p:nvPr>
            <p:ph type="dt" sz="half" idx="10"/>
          </p:nvPr>
        </p:nvSpPr>
        <p:spPr/>
        <p:txBody>
          <a:bodyPr/>
          <a:lstStyle/>
          <a:p>
            <a:pPr>
              <a:defRPr/>
            </a:pPr>
            <a:r>
              <a:rPr lang="en-US"/>
              <a:t>IOT Mini-Project</a:t>
            </a:r>
          </a:p>
        </p:txBody>
      </p:sp>
      <p:pic>
        <p:nvPicPr>
          <p:cNvPr id="6" name="Content Placeholder 5">
            <a:extLst>
              <a:ext uri="{FF2B5EF4-FFF2-40B4-BE49-F238E27FC236}">
                <a16:creationId xmlns:a16="http://schemas.microsoft.com/office/drawing/2014/main" id="{A25AA366-77A7-FF3C-B409-1A84FF25281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9511" y="1752599"/>
            <a:ext cx="8397550" cy="4321629"/>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200" y="819752"/>
            <a:ext cx="10668000" cy="1216025"/>
          </a:xfrm>
        </p:spPr>
        <p:txBody>
          <a:bodyPr/>
          <a:lstStyle/>
          <a:p>
            <a:r>
              <a:rPr lang="en-US" altLang="en-US" sz="3200" b="1" dirty="0">
                <a:solidFill>
                  <a:srgbClr val="FF0000"/>
                </a:solidFill>
              </a:rPr>
              <a:t> </a:t>
            </a:r>
            <a:br>
              <a:rPr lang="en-US" altLang="en-US" sz="3200" b="1" dirty="0">
                <a:solidFill>
                  <a:srgbClr val="FF0000"/>
                </a:solidFill>
              </a:rPr>
            </a:br>
            <a:br>
              <a:rPr lang="en-US" altLang="en-US" sz="3200" b="1" dirty="0">
                <a:solidFill>
                  <a:srgbClr val="FF0000"/>
                </a:solidFill>
              </a:rPr>
            </a:br>
            <a:br>
              <a:rPr lang="en-US" altLang="en-US" sz="3200" b="1" dirty="0">
                <a:solidFill>
                  <a:srgbClr val="FF0000"/>
                </a:solidFill>
              </a:rPr>
            </a:br>
            <a:br>
              <a:rPr lang="en-US" altLang="en-US" sz="3200" b="1" dirty="0">
                <a:solidFill>
                  <a:srgbClr val="FF0000"/>
                </a:solidFill>
              </a:rPr>
            </a:br>
            <a:r>
              <a:rPr lang="en-US" altLang="en-US" sz="2800" b="1" dirty="0">
                <a:solidFill>
                  <a:srgbClr val="FF0000"/>
                </a:solidFill>
              </a:rPr>
              <a:t>System requirements</a:t>
            </a:r>
            <a:br>
              <a:rPr lang="en-US" altLang="en-US" sz="2800" b="1" dirty="0">
                <a:solidFill>
                  <a:srgbClr val="FF0000"/>
                </a:solidFill>
              </a:rPr>
            </a:br>
            <a:endParaRPr lang="en-IN" sz="2800" dirty="0"/>
          </a:p>
        </p:txBody>
      </p:sp>
      <p:sp>
        <p:nvSpPr>
          <p:cNvPr id="3" name="Content Placeholder 2"/>
          <p:cNvSpPr>
            <a:spLocks noGrp="1"/>
          </p:cNvSpPr>
          <p:nvPr>
            <p:ph idx="1"/>
          </p:nvPr>
        </p:nvSpPr>
        <p:spPr/>
        <p:txBody>
          <a:bodyPr/>
          <a:lstStyle/>
          <a:p>
            <a:pPr marL="469900" marR="0" lvl="0" indent="-469900" algn="l" defTabSz="914400" rtl="0" eaLnBrk="0" fontAlgn="base" latinLnBrk="0" hangingPunct="0">
              <a:lnSpc>
                <a:spcPct val="100000"/>
              </a:lnSpc>
              <a:spcBef>
                <a:spcPct val="20000"/>
              </a:spcBef>
              <a:spcAft>
                <a:spcPct val="0"/>
              </a:spcAft>
              <a:buClr>
                <a:srgbClr val="CC0000"/>
              </a:buClr>
              <a:buSzTx/>
              <a:buFont typeface="Wingdings" panose="05000000000000000000" pitchFamily="2" charset="2"/>
              <a:buChar char="o"/>
              <a:defRPr/>
            </a:pPr>
            <a:r>
              <a:rPr kumimoji="0" lang="en-IN" altLang="en-US" sz="2400" b="0" i="0" u="none" strike="noStrike" kern="0" cap="none" spc="0" normalizeH="0" baseline="0" noProof="0" dirty="0">
                <a:ln>
                  <a:noFill/>
                </a:ln>
                <a:solidFill>
                  <a:srgbClr val="000000"/>
                </a:solidFill>
                <a:effectLst/>
                <a:uLnTx/>
                <a:uFillTx/>
                <a:latin typeface="Verdana" panose="020B0604030504040204"/>
                <a:ea typeface="+mn-ea"/>
                <a:cs typeface="+mn-cs"/>
              </a:rPr>
              <a:t>Arduino UNO software</a:t>
            </a:r>
          </a:p>
          <a:p>
            <a:pPr marL="469900" marR="0" lvl="0" indent="-469900" algn="l" defTabSz="914400" rtl="0" eaLnBrk="0" fontAlgn="base" latinLnBrk="0" hangingPunct="0">
              <a:lnSpc>
                <a:spcPct val="100000"/>
              </a:lnSpc>
              <a:spcBef>
                <a:spcPct val="20000"/>
              </a:spcBef>
              <a:spcAft>
                <a:spcPct val="0"/>
              </a:spcAft>
              <a:buClr>
                <a:srgbClr val="CC0000"/>
              </a:buClr>
              <a:buSzTx/>
              <a:buFont typeface="Wingdings" panose="05000000000000000000" pitchFamily="2" charset="2"/>
              <a:buChar char="o"/>
              <a:defRPr/>
            </a:pPr>
            <a:r>
              <a:rPr lang="en-IN" altLang="en-US" sz="2400" dirty="0">
                <a:solidFill>
                  <a:srgbClr val="000000"/>
                </a:solidFill>
                <a:latin typeface="Verdana" panose="020B0604030504040204"/>
              </a:rPr>
              <a:t>ESP32 Microcontroller</a:t>
            </a:r>
            <a:endParaRPr kumimoji="0" lang="en-IN" altLang="en-US" sz="2400" b="0" i="0" u="none" strike="noStrike" kern="0" cap="none" spc="0" normalizeH="0" baseline="0" noProof="0" dirty="0">
              <a:ln>
                <a:noFill/>
              </a:ln>
              <a:solidFill>
                <a:srgbClr val="000000"/>
              </a:solidFill>
              <a:effectLst/>
              <a:uLnTx/>
              <a:uFillTx/>
              <a:latin typeface="Verdana" panose="020B0604030504040204"/>
              <a:ea typeface="+mn-ea"/>
              <a:cs typeface="+mn-cs"/>
            </a:endParaRPr>
          </a:p>
          <a:p>
            <a:pPr marL="469900" marR="0" lvl="0" indent="-469900" algn="l" defTabSz="914400" rtl="0" eaLnBrk="0" fontAlgn="base" latinLnBrk="0" hangingPunct="0">
              <a:lnSpc>
                <a:spcPct val="100000"/>
              </a:lnSpc>
              <a:spcBef>
                <a:spcPct val="20000"/>
              </a:spcBef>
              <a:spcAft>
                <a:spcPct val="0"/>
              </a:spcAft>
              <a:buClr>
                <a:srgbClr val="CC0000"/>
              </a:buClr>
              <a:buSzTx/>
              <a:buFont typeface="Wingdings" panose="05000000000000000000" pitchFamily="2" charset="2"/>
              <a:buChar char="o"/>
              <a:defRPr/>
            </a:pPr>
            <a:r>
              <a:rPr lang="en-IN" altLang="en-US" sz="2400" dirty="0">
                <a:solidFill>
                  <a:srgbClr val="000000"/>
                </a:solidFill>
                <a:latin typeface="Verdana" panose="020B0604030504040204"/>
              </a:rPr>
              <a:t>Ultrasonic sensor</a:t>
            </a:r>
          </a:p>
          <a:p>
            <a:pPr marL="469900" marR="0" lvl="0" indent="-469900" algn="l" defTabSz="914400" rtl="0" eaLnBrk="0" fontAlgn="base" latinLnBrk="0" hangingPunct="0">
              <a:lnSpc>
                <a:spcPct val="100000"/>
              </a:lnSpc>
              <a:spcBef>
                <a:spcPct val="20000"/>
              </a:spcBef>
              <a:spcAft>
                <a:spcPct val="0"/>
              </a:spcAft>
              <a:buClr>
                <a:srgbClr val="CC0000"/>
              </a:buClr>
              <a:buSzTx/>
              <a:buFont typeface="Wingdings" panose="05000000000000000000" pitchFamily="2" charset="2"/>
              <a:buChar char="o"/>
              <a:defRPr/>
            </a:pPr>
            <a:r>
              <a:rPr lang="en-IN" altLang="en-US" sz="2400" dirty="0">
                <a:solidFill>
                  <a:srgbClr val="000000"/>
                </a:solidFill>
                <a:latin typeface="Verdana" panose="020B0604030504040204"/>
              </a:rPr>
              <a:t>Float senor</a:t>
            </a:r>
            <a:endParaRPr kumimoji="0" lang="en-IN" altLang="en-US" sz="2400" b="0" i="0" u="none" strike="noStrike" kern="0" cap="none" spc="0" normalizeH="0" baseline="0" noProof="0" dirty="0">
              <a:ln>
                <a:noFill/>
              </a:ln>
              <a:solidFill>
                <a:srgbClr val="000000"/>
              </a:solidFill>
              <a:effectLst/>
              <a:uLnTx/>
              <a:uFillTx/>
              <a:latin typeface="Verdana" panose="020B0604030504040204"/>
              <a:ea typeface="+mn-ea"/>
              <a:cs typeface="+mn-cs"/>
            </a:endParaRPr>
          </a:p>
          <a:p>
            <a:pPr marL="469900" marR="0" lvl="0" indent="-469900" algn="l" defTabSz="914400" rtl="0" eaLnBrk="0" fontAlgn="base" latinLnBrk="0" hangingPunct="0">
              <a:lnSpc>
                <a:spcPct val="100000"/>
              </a:lnSpc>
              <a:spcBef>
                <a:spcPct val="20000"/>
              </a:spcBef>
              <a:spcAft>
                <a:spcPct val="0"/>
              </a:spcAft>
              <a:buClr>
                <a:srgbClr val="CC0000"/>
              </a:buClr>
              <a:buSzTx/>
              <a:buFont typeface="Wingdings" panose="05000000000000000000" pitchFamily="2" charset="2"/>
              <a:buChar char="o"/>
              <a:defRPr/>
            </a:pPr>
            <a:r>
              <a:rPr kumimoji="0" lang="en-IN" altLang="en-US" sz="2400" b="0" i="0" u="none" strike="noStrike" kern="0" cap="none" spc="0" normalizeH="0" baseline="0" noProof="0" dirty="0">
                <a:ln>
                  <a:noFill/>
                </a:ln>
                <a:solidFill>
                  <a:srgbClr val="000000"/>
                </a:solidFill>
                <a:effectLst/>
                <a:uLnTx/>
                <a:uFillTx/>
                <a:latin typeface="Verdana" panose="020B0604030504040204"/>
                <a:ea typeface="+mn-ea"/>
                <a:cs typeface="+mn-cs"/>
              </a:rPr>
              <a:t>Water leakage sensor</a:t>
            </a:r>
          </a:p>
          <a:p>
            <a:pPr marL="469900" marR="0" lvl="0" indent="-469900" algn="l" defTabSz="914400" rtl="0" eaLnBrk="0" fontAlgn="base" latinLnBrk="0" hangingPunct="0">
              <a:lnSpc>
                <a:spcPct val="100000"/>
              </a:lnSpc>
              <a:spcBef>
                <a:spcPct val="20000"/>
              </a:spcBef>
              <a:spcAft>
                <a:spcPct val="0"/>
              </a:spcAft>
              <a:buClr>
                <a:srgbClr val="CC0000"/>
              </a:buClr>
              <a:buSzTx/>
              <a:buFont typeface="Wingdings" panose="05000000000000000000" pitchFamily="2" charset="2"/>
              <a:buChar char="o"/>
              <a:defRPr/>
            </a:pPr>
            <a:r>
              <a:rPr lang="en-IN" altLang="en-US" sz="2400" dirty="0">
                <a:solidFill>
                  <a:srgbClr val="000000"/>
                </a:solidFill>
                <a:latin typeface="Verdana" panose="020B0604030504040204"/>
              </a:rPr>
              <a:t>Buzzer</a:t>
            </a:r>
          </a:p>
          <a:p>
            <a:pPr marL="469900" marR="0" lvl="0" indent="-469900" algn="l" defTabSz="914400" rtl="0" eaLnBrk="0" fontAlgn="base" latinLnBrk="0" hangingPunct="0">
              <a:lnSpc>
                <a:spcPct val="100000"/>
              </a:lnSpc>
              <a:spcBef>
                <a:spcPct val="20000"/>
              </a:spcBef>
              <a:spcAft>
                <a:spcPct val="0"/>
              </a:spcAft>
              <a:buClr>
                <a:srgbClr val="CC0000"/>
              </a:buClr>
              <a:buSzTx/>
              <a:buFont typeface="Wingdings" panose="05000000000000000000" pitchFamily="2" charset="2"/>
              <a:buChar char="o"/>
              <a:defRPr/>
            </a:pPr>
            <a:r>
              <a:rPr lang="en-IN" altLang="en-US" sz="2400" dirty="0">
                <a:solidFill>
                  <a:srgbClr val="000000"/>
                </a:solidFill>
                <a:latin typeface="Verdana" panose="020B0604030504040204"/>
              </a:rPr>
              <a:t>Jumper wires</a:t>
            </a:r>
          </a:p>
          <a:p>
            <a:pPr marL="469900" marR="0" lvl="0" indent="-469900" algn="l" defTabSz="914400" rtl="0" eaLnBrk="0" fontAlgn="base" latinLnBrk="0" hangingPunct="0">
              <a:lnSpc>
                <a:spcPct val="100000"/>
              </a:lnSpc>
              <a:spcBef>
                <a:spcPct val="20000"/>
              </a:spcBef>
              <a:spcAft>
                <a:spcPct val="0"/>
              </a:spcAft>
              <a:buClr>
                <a:srgbClr val="CC0000"/>
              </a:buClr>
              <a:buSzTx/>
              <a:buFont typeface="Wingdings" panose="05000000000000000000" pitchFamily="2" charset="2"/>
              <a:buChar char="o"/>
              <a:defRPr/>
            </a:pPr>
            <a:r>
              <a:rPr kumimoji="0" lang="en-IN" altLang="en-US" sz="2400" b="0" i="0" u="none" strike="noStrike" kern="0" cap="none" spc="0" normalizeH="0" baseline="0" noProof="0" dirty="0">
                <a:ln>
                  <a:noFill/>
                </a:ln>
                <a:solidFill>
                  <a:srgbClr val="000000"/>
                </a:solidFill>
                <a:effectLst/>
                <a:uLnTx/>
                <a:uFillTx/>
                <a:latin typeface="Verdana" panose="020B0604030504040204"/>
                <a:ea typeface="+mn-ea"/>
                <a:cs typeface="+mn-cs"/>
              </a:rPr>
              <a:t>Web Interface</a:t>
            </a:r>
            <a:endParaRPr lang="en-IN" altLang="en-US" sz="2400" dirty="0">
              <a:solidFill>
                <a:srgbClr val="000000"/>
              </a:solidFill>
              <a:latin typeface="Verdana" panose="020B0604030504040204"/>
            </a:endParaRPr>
          </a:p>
        </p:txBody>
      </p:sp>
      <p:sp>
        <p:nvSpPr>
          <p:cNvPr id="7" name="Date Placeholder 6"/>
          <p:cNvSpPr>
            <a:spLocks noGrp="1"/>
          </p:cNvSpPr>
          <p:nvPr>
            <p:ph type="dt" sz="half" idx="10"/>
          </p:nvPr>
        </p:nvSpPr>
        <p:spPr/>
        <p:txBody>
          <a:bodyPr/>
          <a:lstStyle/>
          <a:p>
            <a:pPr>
              <a:defRPr/>
            </a:pPr>
            <a:r>
              <a:rPr lang="en-US"/>
              <a:t>IOT Mini-Project</a:t>
            </a:r>
          </a:p>
        </p:txBody>
      </p:sp>
    </p:spTree>
    <p:extLst>
      <p:ext uri="{BB962C8B-B14F-4D97-AF65-F5344CB8AC3E}">
        <p14:creationId xmlns:p14="http://schemas.microsoft.com/office/powerpoint/2010/main" val="36498349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b="1" dirty="0">
                <a:solidFill>
                  <a:srgbClr val="FF0000"/>
                </a:solidFill>
              </a:rPr>
              <a:t>Advantages of the proposed system</a:t>
            </a:r>
          </a:p>
        </p:txBody>
      </p:sp>
      <p:sp>
        <p:nvSpPr>
          <p:cNvPr id="3" name="Content Placeholder 2"/>
          <p:cNvSpPr>
            <a:spLocks noGrp="1"/>
          </p:cNvSpPr>
          <p:nvPr>
            <p:ph idx="1"/>
          </p:nvPr>
        </p:nvSpPr>
        <p:spPr>
          <a:xfrm>
            <a:off x="911811" y="1903446"/>
            <a:ext cx="9671853" cy="3649824"/>
          </a:xfrm>
        </p:spPr>
        <p:txBody>
          <a:bodyPr/>
          <a:lstStyle/>
          <a:p>
            <a:pPr>
              <a:buFont typeface="Wingdings" panose="05000000000000000000" pitchFamily="2" charset="2"/>
              <a:buChar char="v"/>
            </a:pPr>
            <a:r>
              <a:rPr lang="en-IN" dirty="0"/>
              <a:t>Prevents Overflows and Shortages</a:t>
            </a:r>
          </a:p>
          <a:p>
            <a:pPr>
              <a:buFont typeface="Wingdings" panose="05000000000000000000" pitchFamily="2" charset="2"/>
              <a:buChar char="v"/>
            </a:pPr>
            <a:r>
              <a:rPr lang="en-US" dirty="0"/>
              <a:t>Ensures Fluid Quality and Safety</a:t>
            </a:r>
            <a:endParaRPr lang="en-IN" dirty="0"/>
          </a:p>
          <a:p>
            <a:pPr>
              <a:buFont typeface="Wingdings" panose="05000000000000000000" pitchFamily="2" charset="2"/>
              <a:buChar char="v"/>
            </a:pPr>
            <a:r>
              <a:rPr lang="en-IN" dirty="0"/>
              <a:t>Early Leak Detection</a:t>
            </a:r>
          </a:p>
          <a:p>
            <a:pPr>
              <a:buFont typeface="Wingdings" panose="05000000000000000000" pitchFamily="2" charset="2"/>
              <a:buChar char="v"/>
            </a:pPr>
            <a:r>
              <a:rPr lang="en-IN" dirty="0"/>
              <a:t>Remote Monitoring and Alerts</a:t>
            </a:r>
          </a:p>
          <a:p>
            <a:pPr>
              <a:buFont typeface="Wingdings" panose="05000000000000000000" pitchFamily="2" charset="2"/>
              <a:buChar char="v"/>
            </a:pPr>
            <a:r>
              <a:rPr lang="en-IN" dirty="0"/>
              <a:t>Promotes Efficient Resource Management</a:t>
            </a:r>
          </a:p>
          <a:p>
            <a:pPr>
              <a:buFont typeface="Wingdings" panose="05000000000000000000" pitchFamily="2" charset="2"/>
              <a:buChar char="v"/>
            </a:pPr>
            <a:r>
              <a:rPr lang="en-IN" dirty="0"/>
              <a:t>Accessible and Scalable</a:t>
            </a:r>
          </a:p>
          <a:p>
            <a:pPr marL="0" indent="0">
              <a:buNone/>
            </a:pPr>
            <a:endParaRPr lang="en-IN" dirty="0"/>
          </a:p>
        </p:txBody>
      </p:sp>
      <p:sp>
        <p:nvSpPr>
          <p:cNvPr id="7" name="Date Placeholder 6"/>
          <p:cNvSpPr>
            <a:spLocks noGrp="1"/>
          </p:cNvSpPr>
          <p:nvPr>
            <p:ph type="dt" sz="half" idx="10"/>
          </p:nvPr>
        </p:nvSpPr>
        <p:spPr/>
        <p:txBody>
          <a:bodyPr/>
          <a:lstStyle/>
          <a:p>
            <a:pPr>
              <a:defRPr/>
            </a:pPr>
            <a:r>
              <a:rPr lang="en-US"/>
              <a:t>IOT Mini-Project</a:t>
            </a:r>
          </a:p>
        </p:txBody>
      </p:sp>
    </p:spTree>
    <p:extLst>
      <p:ext uri="{BB962C8B-B14F-4D97-AF65-F5344CB8AC3E}">
        <p14:creationId xmlns:p14="http://schemas.microsoft.com/office/powerpoint/2010/main" val="1773110109"/>
      </p:ext>
    </p:extLst>
  </p:cSld>
  <p:clrMapOvr>
    <a:masterClrMapping/>
  </p:clrMapOvr>
</p:sld>
</file>

<file path=ppt/theme/theme1.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Profil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Verdana" panose="020B060403050404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Verdana" panose="020B0604030504040204" pitchFamily="34" charset="0"/>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themeOverride>
</file>

<file path=ppt/theme/themeOverride2.xml><?xml version="1.0" encoding="utf-8"?>
<a:themeOverride xmlns:a="http://schemas.openxmlformats.org/drawingml/2006/main">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themeOverride>
</file>

<file path=ppt/theme/themeOverride3.xml><?xml version="1.0" encoding="utf-8"?>
<a:themeOverride xmlns:a="http://schemas.openxmlformats.org/drawingml/2006/main">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themeOverride>
</file>

<file path=docProps/app.xml><?xml version="1.0" encoding="utf-8"?>
<Properties xmlns="http://schemas.openxmlformats.org/officeDocument/2006/extended-properties" xmlns:vt="http://schemas.openxmlformats.org/officeDocument/2006/docPropsVTypes">
  <TotalTime>1545</TotalTime>
  <Words>1368</Words>
  <Application>Microsoft Office PowerPoint</Application>
  <PresentationFormat>Widescreen</PresentationFormat>
  <Paragraphs>74</Paragraphs>
  <Slides>14</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Times New Roman</vt:lpstr>
      <vt:lpstr>Verdana</vt:lpstr>
      <vt:lpstr>Wingdings</vt:lpstr>
      <vt:lpstr>Profile</vt:lpstr>
      <vt:lpstr>PowerPoint Presentation</vt:lpstr>
      <vt:lpstr>Problem Statement</vt:lpstr>
      <vt:lpstr>ABSTRACT</vt:lpstr>
      <vt:lpstr>Introduction</vt:lpstr>
      <vt:lpstr>Proposed Work</vt:lpstr>
      <vt:lpstr>Implementation</vt:lpstr>
      <vt:lpstr>Architecture </vt:lpstr>
      <vt:lpstr>     System requirements </vt:lpstr>
      <vt:lpstr>Advantages of the proposed system</vt:lpstr>
      <vt:lpstr>Working model</vt:lpstr>
      <vt:lpstr>Implementation of Fluid monitoring </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DURAI MURUGAN N</dc:creator>
  <cp:lastModifiedBy>deepakaviya023@outlook.com</cp:lastModifiedBy>
  <cp:revision>17</cp:revision>
  <dcterms:created xsi:type="dcterms:W3CDTF">2023-08-03T04:32:00Z</dcterms:created>
  <dcterms:modified xsi:type="dcterms:W3CDTF">2025-04-28T08:14:40Z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99CF541AE09A4C0BB3D497040689AB71_12</vt:lpwstr>
  </property>
  <property fmtid="{D5CDD505-2E9C-101B-9397-08002B2CF9AE}" pid="3" name="KSOProductBuildVer">
    <vt:lpwstr>1033-12.2.0.16731</vt:lpwstr>
  </property>
</Properties>
</file>

<file path=docProps/thumbnail.jpeg>
</file>